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3504" r:id="rId5"/>
    <p:sldId id="3608" r:id="rId6"/>
    <p:sldId id="3620" r:id="rId7"/>
    <p:sldId id="3610" r:id="rId8"/>
    <p:sldId id="3607" r:id="rId9"/>
    <p:sldId id="3611" r:id="rId10"/>
    <p:sldId id="3621" r:id="rId11"/>
    <p:sldId id="3612" r:id="rId12"/>
    <p:sldId id="3614" r:id="rId13"/>
    <p:sldId id="3613" r:id="rId14"/>
    <p:sldId id="3618" r:id="rId15"/>
    <p:sldId id="3622" r:id="rId16"/>
    <p:sldId id="3616" r:id="rId17"/>
    <p:sldId id="3619" r:id="rId18"/>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800C17E-2167-4C66-BE90-5270C56EED70}">
          <p14:sldIdLst>
            <p14:sldId id="3504"/>
            <p14:sldId id="3608"/>
          </p14:sldIdLst>
        </p14:section>
        <p14:section name="microaggressions" id="{095D8D9B-DE54-4104-8FB8-0F1DCD9FE809}">
          <p14:sldIdLst>
            <p14:sldId id="3620"/>
            <p14:sldId id="3610"/>
            <p14:sldId id="3607"/>
            <p14:sldId id="3611"/>
          </p14:sldIdLst>
        </p14:section>
        <p14:section name="Escalation and reporting" id="{E87E80F0-DF70-48F3-9A9E-72677CFEB8BE}">
          <p14:sldIdLst>
            <p14:sldId id="3621"/>
            <p14:sldId id="3612"/>
            <p14:sldId id="3614"/>
            <p14:sldId id="3613"/>
            <p14:sldId id="3618"/>
          </p14:sldIdLst>
        </p14:section>
        <p14:section name="stand together" id="{B35863AD-5B7B-4019-97DF-46A74E2151D2}">
          <p14:sldIdLst>
            <p14:sldId id="3622"/>
            <p14:sldId id="3616"/>
            <p14:sldId id="361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889B"/>
    <a:srgbClr val="23142E"/>
    <a:srgbClr val="CFE7EB"/>
    <a:srgbClr val="8BC8D3"/>
    <a:srgbClr val="DF7A5E"/>
    <a:srgbClr val="1F2345"/>
    <a:srgbClr val="FEEC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58435" autoAdjust="0"/>
  </p:normalViewPr>
  <p:slideViewPr>
    <p:cSldViewPr snapToGrid="0">
      <p:cViewPr varScale="1">
        <p:scale>
          <a:sx n="32" d="100"/>
          <a:sy n="32" d="100"/>
        </p:scale>
        <p:origin x="2670"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EADDE06B-15DE-3F42-A4C3-A97E0C2AB854}" type="datetimeFigureOut">
              <a:rPr lang="en-US" smtClean="0"/>
              <a:t>7/3/2024</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20A4E169-EDCA-F748-8A17-59D9D7DF2A69}" type="slidenum">
              <a:rPr lang="en-US" smtClean="0"/>
              <a:t>‹#›</a:t>
            </a:fld>
            <a:endParaRPr lang="en-US"/>
          </a:p>
        </p:txBody>
      </p:sp>
    </p:spTree>
    <p:extLst>
      <p:ext uri="{BB962C8B-B14F-4D97-AF65-F5344CB8AC3E}">
        <p14:creationId xmlns:p14="http://schemas.microsoft.com/office/powerpoint/2010/main" val="2778624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200" dirty="0"/>
          </a:p>
        </p:txBody>
      </p:sp>
      <p:sp>
        <p:nvSpPr>
          <p:cNvPr id="4" name="Slide Number Placeholder 3"/>
          <p:cNvSpPr>
            <a:spLocks noGrp="1"/>
          </p:cNvSpPr>
          <p:nvPr>
            <p:ph type="sldNum" sz="quarter" idx="5"/>
          </p:nvPr>
        </p:nvSpPr>
        <p:spPr/>
        <p:txBody>
          <a:bodyPr/>
          <a:lstStyle/>
          <a:p>
            <a:fld id="{20A4E169-EDCA-F748-8A17-59D9D7DF2A69}" type="slidenum">
              <a:rPr lang="en-US" smtClean="0"/>
              <a:t>1</a:t>
            </a:fld>
            <a:endParaRPr lang="en-US"/>
          </a:p>
        </p:txBody>
      </p:sp>
    </p:spTree>
    <p:extLst>
      <p:ext uri="{BB962C8B-B14F-4D97-AF65-F5344CB8AC3E}">
        <p14:creationId xmlns:p14="http://schemas.microsoft.com/office/powerpoint/2010/main" val="3371096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b="1" dirty="0"/>
              <a:t>Some notes to help guide the kōrero: </a:t>
            </a:r>
          </a:p>
          <a:p>
            <a:pPr marL="0" lvl="0" indent="0">
              <a:lnSpc>
                <a:spcPct val="107000"/>
              </a:lnSpc>
              <a:spcBef>
                <a:spcPts val="300"/>
              </a:spcBef>
              <a:spcAft>
                <a:spcPts val="300"/>
              </a:spcAft>
              <a:buFont typeface="Symbol" panose="05050102010706020507" pitchFamily="18" charset="2"/>
              <a:buNone/>
            </a:pPr>
            <a:endParaRPr lang="mi-NZ" sz="1100" kern="100" dirty="0">
              <a:effectLst/>
              <a:latin typeface="Calibri" panose="020F0502020204030204" pitchFamily="34" charset="0"/>
              <a:ea typeface="Calibri" panose="020F0502020204030204" pitchFamily="34" charset="0"/>
              <a:cs typeface="Symbol" panose="05050102010706020507" pitchFamily="18" charset="2"/>
            </a:endParaRPr>
          </a:p>
          <a:p>
            <a:pPr marL="171450" lvl="0" indent="-171450">
              <a:lnSpc>
                <a:spcPct val="107000"/>
              </a:lnSpc>
              <a:spcBef>
                <a:spcPts val="300"/>
              </a:spcBef>
              <a:spcAft>
                <a:spcPts val="300"/>
              </a:spcAft>
              <a:buFontTx/>
              <a:buChar char="-"/>
            </a:pPr>
            <a:r>
              <a:rPr lang="mi-NZ" sz="1100" kern="100" dirty="0" err="1">
                <a:effectLst/>
                <a:latin typeface="Calibri" panose="020F0502020204030204" pitchFamily="34" charset="0"/>
                <a:ea typeface="Calibri" panose="020F0502020204030204" pitchFamily="34" charset="0"/>
                <a:cs typeface="Symbol" panose="05050102010706020507" pitchFamily="18" charset="2"/>
              </a:rPr>
              <a:t>Think</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about</a:t>
            </a:r>
            <a:r>
              <a:rPr lang="mi-NZ" sz="1100" kern="100" dirty="0">
                <a:effectLst/>
                <a:latin typeface="Calibri" panose="020F0502020204030204" pitchFamily="34" charset="0"/>
                <a:ea typeface="Calibri" panose="020F0502020204030204" pitchFamily="34" charset="0"/>
                <a:cs typeface="Symbol" panose="05050102010706020507" pitchFamily="18" charset="2"/>
              </a:rPr>
              <a:t> your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role</a:t>
            </a:r>
            <a:r>
              <a:rPr lang="mi-NZ" sz="1100" kern="100" dirty="0">
                <a:effectLst/>
                <a:latin typeface="Calibri" panose="020F0502020204030204" pitchFamily="34" charset="0"/>
                <a:ea typeface="Calibri" panose="020F0502020204030204" pitchFamily="34" charset="0"/>
                <a:cs typeface="Symbol" panose="05050102010706020507" pitchFamily="18" charset="2"/>
              </a:rPr>
              <a:t> –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can</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you</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influence</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policy</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practice</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culture</a:t>
            </a:r>
            <a:r>
              <a:rPr lang="mi-NZ" sz="1100" kern="100" dirty="0">
                <a:effectLst/>
                <a:latin typeface="Calibri" panose="020F0502020204030204" pitchFamily="34" charset="0"/>
                <a:ea typeface="Calibri" panose="020F0502020204030204" pitchFamily="34" charset="0"/>
                <a:cs typeface="Symbol" panose="05050102010706020507" pitchFamily="18" charset="2"/>
              </a:rPr>
              <a:t> and/or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team-building</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activities</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in</a:t>
            </a:r>
            <a:r>
              <a:rPr lang="mi-NZ" sz="1100" kern="100" dirty="0">
                <a:effectLst/>
                <a:latin typeface="Calibri" panose="020F0502020204030204" pitchFamily="34" charset="0"/>
                <a:ea typeface="Calibri" panose="020F0502020204030204" pitchFamily="34" charset="0"/>
                <a:cs typeface="Symbol" panose="05050102010706020507" pitchFamily="18" charset="2"/>
              </a:rPr>
              <a:t> your school or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workplace</a:t>
            </a:r>
            <a:r>
              <a:rPr lang="mi-NZ" sz="1100" kern="100" dirty="0">
                <a:effectLst/>
                <a:latin typeface="Calibri" panose="020F0502020204030204" pitchFamily="34" charset="0"/>
                <a:ea typeface="Calibri" panose="020F0502020204030204" pitchFamily="34" charset="0"/>
                <a:cs typeface="Symbol" panose="05050102010706020507" pitchFamily="18" charset="2"/>
              </a:rPr>
              <a:t>?</a:t>
            </a:r>
          </a:p>
          <a:p>
            <a:pPr marL="171450" lvl="0" indent="-171450">
              <a:lnSpc>
                <a:spcPct val="107000"/>
              </a:lnSpc>
              <a:spcBef>
                <a:spcPts val="300"/>
              </a:spcBef>
              <a:spcAft>
                <a:spcPts val="300"/>
              </a:spcAft>
              <a:buFontTx/>
              <a:buChar char="-"/>
            </a:pPr>
            <a:r>
              <a:rPr lang="mi-NZ" sz="1100" kern="100" dirty="0" err="1">
                <a:effectLst/>
                <a:latin typeface="Calibri" panose="020F0502020204030204" pitchFamily="34" charset="0"/>
                <a:ea typeface="Calibri" panose="020F0502020204030204" pitchFamily="34" charset="0"/>
                <a:cs typeface="Symbol" panose="05050102010706020507" pitchFamily="18" charset="2"/>
              </a:rPr>
              <a:t>What</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collective</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action</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can</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we</a:t>
            </a:r>
            <a:r>
              <a:rPr lang="mi-NZ" sz="1100" kern="100" dirty="0">
                <a:effectLst/>
                <a:latin typeface="Calibri" panose="020F0502020204030204" pitchFamily="34" charset="0"/>
                <a:ea typeface="Calibri" panose="020F0502020204030204" pitchFamily="34" charset="0"/>
                <a:cs typeface="Symbol" panose="05050102010706020507" pitchFamily="18" charset="2"/>
              </a:rPr>
              <a:t> take?</a:t>
            </a:r>
          </a:p>
          <a:p>
            <a:pPr marL="171450" lvl="0" indent="-171450">
              <a:lnSpc>
                <a:spcPct val="107000"/>
              </a:lnSpc>
              <a:spcBef>
                <a:spcPts val="300"/>
              </a:spcBef>
              <a:spcAft>
                <a:spcPts val="300"/>
              </a:spcAft>
              <a:buFontTx/>
              <a:buChar char="-"/>
            </a:pPr>
            <a:r>
              <a:rPr lang="mi-NZ" sz="1100" kern="100" dirty="0" err="1">
                <a:effectLst/>
                <a:latin typeface="Calibri" panose="020F0502020204030204" pitchFamily="34" charset="0"/>
                <a:ea typeface="Calibri" panose="020F0502020204030204" pitchFamily="34" charset="0"/>
                <a:cs typeface="Symbol" panose="05050102010706020507" pitchFamily="18" charset="2"/>
              </a:rPr>
              <a:t>What</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small</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but</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meaningful</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actions</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can</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we</a:t>
            </a:r>
            <a:r>
              <a:rPr lang="mi-NZ" sz="1100" kern="100" dirty="0">
                <a:effectLst/>
                <a:latin typeface="Calibri" panose="020F0502020204030204" pitchFamily="34" charset="0"/>
                <a:ea typeface="Calibri" panose="020F0502020204030204" pitchFamily="34" charset="0"/>
                <a:cs typeface="Symbol" panose="05050102010706020507" pitchFamily="18" charset="2"/>
              </a:rPr>
              <a:t> take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in</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our</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everyday</a:t>
            </a:r>
            <a:r>
              <a:rPr lang="mi-NZ" sz="1100" kern="100" dirty="0">
                <a:effectLst/>
                <a:latin typeface="Calibri" panose="020F0502020204030204" pitchFamily="34" charset="0"/>
                <a:ea typeface="Calibri" panose="020F0502020204030204" pitchFamily="34" charset="0"/>
                <a:cs typeface="Symbol" panose="05050102010706020507" pitchFamily="18" charset="2"/>
              </a:rPr>
              <a:t>?</a:t>
            </a:r>
          </a:p>
          <a:p>
            <a:pPr marL="171450" lvl="0" indent="-171450">
              <a:lnSpc>
                <a:spcPct val="107000"/>
              </a:lnSpc>
              <a:spcBef>
                <a:spcPts val="300"/>
              </a:spcBef>
              <a:spcAft>
                <a:spcPts val="300"/>
              </a:spcAft>
              <a:buFontTx/>
              <a:buChar char="-"/>
            </a:pPr>
            <a:r>
              <a:rPr lang="mi-NZ" sz="1100" kern="100" dirty="0" err="1">
                <a:effectLst/>
                <a:latin typeface="Calibri" panose="020F0502020204030204" pitchFamily="34" charset="0"/>
                <a:ea typeface="Calibri" panose="020F0502020204030204" pitchFamily="34" charset="0"/>
                <a:cs typeface="Symbol" panose="05050102010706020507" pitchFamily="18" charset="2"/>
              </a:rPr>
              <a:t>What</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networks</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already</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exist</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that</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you</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could</a:t>
            </a:r>
            <a:r>
              <a:rPr lang="mi-NZ" sz="1100" kern="100" dirty="0">
                <a:effectLst/>
                <a:latin typeface="Calibri" panose="020F0502020204030204" pitchFamily="34" charset="0"/>
                <a:ea typeface="Calibri" panose="020F0502020204030204" pitchFamily="34" charset="0"/>
                <a:cs typeface="Symbol" panose="05050102010706020507" pitchFamily="18" charset="2"/>
              </a:rPr>
              <a:t> support or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tap</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r>
              <a:rPr lang="mi-NZ" sz="1100" kern="100" dirty="0" err="1">
                <a:effectLst/>
                <a:latin typeface="Calibri" panose="020F0502020204030204" pitchFamily="34" charset="0"/>
                <a:ea typeface="Calibri" panose="020F0502020204030204" pitchFamily="34" charset="0"/>
                <a:cs typeface="Symbol" panose="05050102010706020507" pitchFamily="18" charset="2"/>
              </a:rPr>
              <a:t>into</a:t>
            </a:r>
            <a:r>
              <a:rPr lang="mi-NZ" sz="1100" kern="100" dirty="0">
                <a:effectLst/>
                <a:latin typeface="Calibri" panose="020F0502020204030204" pitchFamily="34" charset="0"/>
                <a:ea typeface="Calibri" panose="020F0502020204030204" pitchFamily="34" charset="0"/>
                <a:cs typeface="Symbol" panose="05050102010706020507" pitchFamily="18" charset="2"/>
              </a:rPr>
              <a:t>? </a:t>
            </a: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p:txBody>
      </p:sp>
      <p:sp>
        <p:nvSpPr>
          <p:cNvPr id="4" name="Slide Number Placeholder 3"/>
          <p:cNvSpPr>
            <a:spLocks noGrp="1"/>
          </p:cNvSpPr>
          <p:nvPr>
            <p:ph type="sldNum" sz="quarter" idx="5"/>
          </p:nvPr>
        </p:nvSpPr>
        <p:spPr/>
        <p:txBody>
          <a:bodyPr/>
          <a:lstStyle/>
          <a:p>
            <a:fld id="{20A4E169-EDCA-F748-8A17-59D9D7DF2A69}" type="slidenum">
              <a:rPr lang="en-US" smtClean="0"/>
              <a:t>10</a:t>
            </a:fld>
            <a:endParaRPr lang="en-US"/>
          </a:p>
        </p:txBody>
      </p:sp>
    </p:spTree>
    <p:extLst>
      <p:ext uri="{BB962C8B-B14F-4D97-AF65-F5344CB8AC3E}">
        <p14:creationId xmlns:p14="http://schemas.microsoft.com/office/powerpoint/2010/main" val="2563620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b="1" dirty="0"/>
              <a:t>Some notes to help guide the kōrero: </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lvl="0" indent="0">
              <a:lnSpc>
                <a:spcPct val="107000"/>
              </a:lnSpc>
              <a:spcBef>
                <a:spcPts val="300"/>
              </a:spcBef>
              <a:spcAft>
                <a:spcPts val="300"/>
              </a:spcAft>
              <a:buFont typeface="Symbol" panose="05050102010706020507" pitchFamily="18" charset="2"/>
              <a:buNone/>
            </a:pPr>
            <a:r>
              <a:rPr lang="en-NZ" sz="1100" kern="100" dirty="0">
                <a:effectLst/>
                <a:latin typeface="Calibri" panose="020F0502020204030204" pitchFamily="34" charset="0"/>
                <a:ea typeface="Calibri" panose="020F0502020204030204" pitchFamily="34" charset="0"/>
                <a:cs typeface="Symbol" panose="05050102010706020507" pitchFamily="18" charset="2"/>
              </a:rPr>
              <a:t>Experiencing hate can cause immense harm and fear through our communities. </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lvl="0" indent="0">
              <a:lnSpc>
                <a:spcPct val="107000"/>
              </a:lnSpc>
              <a:spcBef>
                <a:spcPts val="300"/>
              </a:spcBef>
              <a:spcAft>
                <a:spcPts val="300"/>
              </a:spcAft>
              <a:buFont typeface="Symbol" panose="05050102010706020507" pitchFamily="18" charset="2"/>
              <a:buNone/>
            </a:pPr>
            <a:r>
              <a:rPr lang="en-NZ" sz="1100" kern="100" dirty="0">
                <a:effectLst/>
                <a:latin typeface="Calibri" panose="020F0502020204030204" pitchFamily="34" charset="0"/>
                <a:ea typeface="Calibri" panose="020F0502020204030204" pitchFamily="34" charset="0"/>
                <a:cs typeface="Symbol" panose="05050102010706020507" pitchFamily="18" charset="2"/>
              </a:rPr>
              <a:t>If you, your friends or whānau have been impacted by hateful behaviour, it is important to support, record, and report. </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228600" lvl="0" indent="-228600">
              <a:lnSpc>
                <a:spcPct val="107000"/>
              </a:lnSpc>
              <a:spcBef>
                <a:spcPts val="300"/>
              </a:spcBef>
              <a:spcAft>
                <a:spcPts val="300"/>
              </a:spcAft>
              <a:buFont typeface="Symbol" panose="05050102010706020507" pitchFamily="18" charset="2"/>
              <a:buAutoNum type="arabicPeriod"/>
            </a:pPr>
            <a:r>
              <a:rPr lang="en-NZ" sz="1100" kern="100" dirty="0">
                <a:effectLst/>
                <a:latin typeface="Calibri" panose="020F0502020204030204" pitchFamily="34" charset="0"/>
                <a:ea typeface="Calibri" panose="020F0502020204030204" pitchFamily="34" charset="0"/>
                <a:cs typeface="Symbol" panose="05050102010706020507" pitchFamily="18" charset="2"/>
              </a:rPr>
              <a:t>Support: Make sure that you and any other affected people are in a safe place, away from the offender. If you are a witness, make it clear that the person(s) affected are not alone and that you are there to support them.  </a:t>
            </a:r>
          </a:p>
          <a:p>
            <a:pPr marL="228600" lvl="0" indent="-228600">
              <a:lnSpc>
                <a:spcPct val="107000"/>
              </a:lnSpc>
              <a:spcBef>
                <a:spcPts val="300"/>
              </a:spcBef>
              <a:spcAft>
                <a:spcPts val="300"/>
              </a:spcAft>
              <a:buFont typeface="Symbol" panose="05050102010706020507" pitchFamily="18" charset="2"/>
              <a:buAutoNum type="arabicPeriod"/>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228600" lvl="0" indent="-228600">
              <a:lnSpc>
                <a:spcPct val="107000"/>
              </a:lnSpc>
              <a:spcBef>
                <a:spcPts val="300"/>
              </a:spcBef>
              <a:spcAft>
                <a:spcPts val="300"/>
              </a:spcAft>
              <a:buFont typeface="Symbol" panose="05050102010706020507" pitchFamily="18" charset="2"/>
              <a:buAutoNum type="arabicPeriod"/>
            </a:pPr>
            <a:r>
              <a:rPr lang="en-NZ" sz="1100" kern="100" dirty="0">
                <a:effectLst/>
                <a:latin typeface="Calibri" panose="020F0502020204030204" pitchFamily="34" charset="0"/>
                <a:ea typeface="Calibri" panose="020F0502020204030204" pitchFamily="34" charset="0"/>
                <a:cs typeface="Symbol" panose="05050102010706020507" pitchFamily="18" charset="2"/>
              </a:rPr>
              <a:t>Record it Any evidence recorded or preserved from the incident could be important if there is an investigation. If it is possible to do so safely, you can: </a:t>
            </a:r>
          </a:p>
          <a:p>
            <a:pPr marL="0" lvl="0" indent="0">
              <a:lnSpc>
                <a:spcPct val="107000"/>
              </a:lnSpc>
              <a:spcBef>
                <a:spcPts val="300"/>
              </a:spcBef>
              <a:spcAft>
                <a:spcPts val="300"/>
              </a:spcAft>
              <a:buFont typeface="Symbol" panose="05050102010706020507" pitchFamily="18" charset="2"/>
              <a:buNone/>
            </a:pPr>
            <a:r>
              <a:rPr lang="en-NZ" sz="1100" kern="100" dirty="0">
                <a:effectLst/>
                <a:latin typeface="Calibri" panose="020F0502020204030204" pitchFamily="34" charset="0"/>
                <a:ea typeface="Calibri" panose="020F0502020204030204" pitchFamily="34" charset="0"/>
                <a:cs typeface="Symbol" panose="05050102010706020507" pitchFamily="18" charset="2"/>
              </a:rPr>
              <a:t>• Record a video or take photos of the incident </a:t>
            </a:r>
          </a:p>
          <a:p>
            <a:pPr marL="0" lvl="0" indent="0">
              <a:lnSpc>
                <a:spcPct val="107000"/>
              </a:lnSpc>
              <a:spcBef>
                <a:spcPts val="300"/>
              </a:spcBef>
              <a:spcAft>
                <a:spcPts val="300"/>
              </a:spcAft>
              <a:buFont typeface="Symbol" panose="05050102010706020507" pitchFamily="18" charset="2"/>
              <a:buNone/>
            </a:pPr>
            <a:r>
              <a:rPr lang="en-NZ" sz="1100" kern="100" dirty="0">
                <a:effectLst/>
                <a:latin typeface="Calibri" panose="020F0502020204030204" pitchFamily="34" charset="0"/>
                <a:ea typeface="Calibri" panose="020F0502020204030204" pitchFamily="34" charset="0"/>
                <a:cs typeface="Symbol" panose="05050102010706020507" pitchFamily="18" charset="2"/>
              </a:rPr>
              <a:t>• Preserve any physical evidence </a:t>
            </a:r>
          </a:p>
          <a:p>
            <a:pPr marL="0" lvl="0" indent="0">
              <a:lnSpc>
                <a:spcPct val="107000"/>
              </a:lnSpc>
              <a:spcBef>
                <a:spcPts val="300"/>
              </a:spcBef>
              <a:spcAft>
                <a:spcPts val="300"/>
              </a:spcAft>
              <a:buFont typeface="Symbol" panose="05050102010706020507" pitchFamily="18" charset="2"/>
              <a:buNone/>
            </a:pPr>
            <a:r>
              <a:rPr lang="en-NZ" sz="1100" kern="100" dirty="0">
                <a:effectLst/>
                <a:latin typeface="Calibri" panose="020F0502020204030204" pitchFamily="34" charset="0"/>
                <a:ea typeface="Calibri" panose="020F0502020204030204" pitchFamily="34" charset="0"/>
                <a:cs typeface="Symbol" panose="05050102010706020507" pitchFamily="18" charset="2"/>
              </a:rPr>
              <a:t>• Write down details of the time, location, and people (or descriptions of people) involved. </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lvl="0" indent="0">
              <a:lnSpc>
                <a:spcPct val="107000"/>
              </a:lnSpc>
              <a:spcBef>
                <a:spcPts val="300"/>
              </a:spcBef>
              <a:spcAft>
                <a:spcPts val="300"/>
              </a:spcAft>
              <a:buFont typeface="Symbol" panose="05050102010706020507" pitchFamily="18" charset="2"/>
              <a:buNone/>
            </a:pPr>
            <a:r>
              <a:rPr lang="en-NZ" sz="1100" kern="100" dirty="0">
                <a:effectLst/>
                <a:latin typeface="Calibri" panose="020F0502020204030204" pitchFamily="34" charset="0"/>
                <a:ea typeface="Calibri" panose="020F0502020204030204" pitchFamily="34" charset="0"/>
                <a:cs typeface="Symbol" panose="05050102010706020507" pitchFamily="18" charset="2"/>
              </a:rPr>
              <a:t>3. Report it You can report directly to an agency or tell the nearest person in authority or a responsible person - this could be a bus driver, security guard or reception desk. You can also tell someone you trust who can support and help you report the incident.  </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lvl="0" indent="0">
              <a:lnSpc>
                <a:spcPct val="107000"/>
              </a:lnSpc>
              <a:spcBef>
                <a:spcPts val="300"/>
              </a:spcBef>
              <a:spcAft>
                <a:spcPts val="300"/>
              </a:spcAft>
              <a:buFont typeface="Symbol" panose="05050102010706020507" pitchFamily="18" charset="2"/>
              <a:buNone/>
            </a:pPr>
            <a:r>
              <a:rPr lang="en-NZ" sz="1100" kern="100" dirty="0">
                <a:effectLst/>
                <a:latin typeface="Calibri" panose="020F0502020204030204" pitchFamily="34" charset="0"/>
                <a:ea typeface="Calibri" panose="020F0502020204030204" pitchFamily="34" charset="0"/>
                <a:cs typeface="Symbol" panose="05050102010706020507" pitchFamily="18" charset="2"/>
              </a:rPr>
              <a:t>Call 111 if someone is in danger.</a:t>
            </a:r>
          </a:p>
        </p:txBody>
      </p:sp>
      <p:sp>
        <p:nvSpPr>
          <p:cNvPr id="4" name="Slide Number Placeholder 3"/>
          <p:cNvSpPr>
            <a:spLocks noGrp="1"/>
          </p:cNvSpPr>
          <p:nvPr>
            <p:ph type="sldNum" sz="quarter" idx="5"/>
          </p:nvPr>
        </p:nvSpPr>
        <p:spPr/>
        <p:txBody>
          <a:bodyPr/>
          <a:lstStyle/>
          <a:p>
            <a:fld id="{20A4E169-EDCA-F748-8A17-59D9D7DF2A69}" type="slidenum">
              <a:rPr lang="en-US" smtClean="0"/>
              <a:t>11</a:t>
            </a:fld>
            <a:endParaRPr lang="en-US"/>
          </a:p>
        </p:txBody>
      </p:sp>
    </p:spTree>
    <p:extLst>
      <p:ext uri="{BB962C8B-B14F-4D97-AF65-F5344CB8AC3E}">
        <p14:creationId xmlns:p14="http://schemas.microsoft.com/office/powerpoint/2010/main" val="2508545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200" dirty="0"/>
          </a:p>
        </p:txBody>
      </p:sp>
      <p:sp>
        <p:nvSpPr>
          <p:cNvPr id="4" name="Slide Number Placeholder 3"/>
          <p:cNvSpPr>
            <a:spLocks noGrp="1"/>
          </p:cNvSpPr>
          <p:nvPr>
            <p:ph type="sldNum" sz="quarter" idx="5"/>
          </p:nvPr>
        </p:nvSpPr>
        <p:spPr/>
        <p:txBody>
          <a:bodyPr/>
          <a:lstStyle/>
          <a:p>
            <a:fld id="{20A4E169-EDCA-F748-8A17-59D9D7DF2A69}" type="slidenum">
              <a:rPr lang="en-US" smtClean="0"/>
              <a:t>12</a:t>
            </a:fld>
            <a:endParaRPr lang="en-US"/>
          </a:p>
        </p:txBody>
      </p:sp>
    </p:spTree>
    <p:extLst>
      <p:ext uri="{BB962C8B-B14F-4D97-AF65-F5344CB8AC3E}">
        <p14:creationId xmlns:p14="http://schemas.microsoft.com/office/powerpoint/2010/main" val="1480324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b="1" dirty="0"/>
              <a:t>Some notes to help guide the kōrero: </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Who are your role models?</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Who are you a role model for?</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Are role models always obvious?</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How can we influence online?</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Kindly call out negative behaviour</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Address and reflect on our own prejudice</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Have conversations about prejudice with your friends, whānau, colleagues, classmates</a:t>
            </a:r>
          </a:p>
          <a:p>
            <a:pPr marL="628650" lvl="1"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What causes prejudice</a:t>
            </a:r>
          </a:p>
          <a:p>
            <a:pPr marL="628650" lvl="1"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What causes someone to act on their prejudice</a:t>
            </a:r>
          </a:p>
          <a:p>
            <a:pPr marL="628650" lvl="1"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How can we support reducing prejudice</a:t>
            </a:r>
          </a:p>
        </p:txBody>
      </p:sp>
      <p:sp>
        <p:nvSpPr>
          <p:cNvPr id="4" name="Slide Number Placeholder 3"/>
          <p:cNvSpPr>
            <a:spLocks noGrp="1"/>
          </p:cNvSpPr>
          <p:nvPr>
            <p:ph type="sldNum" sz="quarter" idx="5"/>
          </p:nvPr>
        </p:nvSpPr>
        <p:spPr/>
        <p:txBody>
          <a:bodyPr/>
          <a:lstStyle/>
          <a:p>
            <a:fld id="{20A4E169-EDCA-F748-8A17-59D9D7DF2A69}" type="slidenum">
              <a:rPr lang="en-US" smtClean="0"/>
              <a:t>13</a:t>
            </a:fld>
            <a:endParaRPr lang="en-US"/>
          </a:p>
        </p:txBody>
      </p:sp>
    </p:spTree>
    <p:extLst>
      <p:ext uri="{BB962C8B-B14F-4D97-AF65-F5344CB8AC3E}">
        <p14:creationId xmlns:p14="http://schemas.microsoft.com/office/powerpoint/2010/main" val="2813291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sz="1200" b="1" dirty="0" err="1"/>
              <a:t>Thank</a:t>
            </a:r>
            <a:r>
              <a:rPr lang="mi-NZ" sz="1200" b="1" dirty="0"/>
              <a:t> </a:t>
            </a:r>
            <a:r>
              <a:rPr lang="mi-NZ" sz="1200" b="1" dirty="0" err="1"/>
              <a:t>you</a:t>
            </a:r>
            <a:r>
              <a:rPr lang="mi-NZ" sz="1200" b="1" dirty="0"/>
              <a:t>!</a:t>
            </a:r>
          </a:p>
          <a:p>
            <a:endParaRPr lang="mi-NZ" sz="1200" dirty="0"/>
          </a:p>
          <a:p>
            <a:r>
              <a:rPr lang="mi-NZ" sz="1200" dirty="0" err="1"/>
              <a:t>Please</a:t>
            </a:r>
            <a:r>
              <a:rPr lang="mi-NZ" sz="1200" dirty="0"/>
              <a:t> </a:t>
            </a:r>
            <a:r>
              <a:rPr lang="mi-NZ" sz="1200" dirty="0" err="1"/>
              <a:t>direct</a:t>
            </a:r>
            <a:r>
              <a:rPr lang="mi-NZ" sz="1200" dirty="0"/>
              <a:t> </a:t>
            </a:r>
            <a:r>
              <a:rPr lang="mi-NZ" sz="1200" dirty="0" err="1"/>
              <a:t>learners</a:t>
            </a:r>
            <a:r>
              <a:rPr lang="mi-NZ" sz="1200" dirty="0"/>
              <a:t> to </a:t>
            </a:r>
            <a:r>
              <a:rPr lang="mi-NZ" sz="1200" dirty="0" err="1"/>
              <a:t>visit</a:t>
            </a:r>
            <a:r>
              <a:rPr lang="mi-NZ" sz="1200" dirty="0"/>
              <a:t> </a:t>
            </a:r>
            <a:r>
              <a:rPr lang="mi-NZ" sz="1200" b="1" dirty="0"/>
              <a:t>standingtogether.govt.nz </a:t>
            </a:r>
            <a:r>
              <a:rPr lang="mi-NZ" sz="1200" dirty="0"/>
              <a:t>to </a:t>
            </a:r>
            <a:r>
              <a:rPr lang="mi-NZ" sz="1200" dirty="0" err="1"/>
              <a:t>continue</a:t>
            </a:r>
            <a:r>
              <a:rPr lang="mi-NZ" sz="1200" dirty="0"/>
              <a:t> </a:t>
            </a:r>
            <a:r>
              <a:rPr lang="mi-NZ" sz="1200" dirty="0" err="1"/>
              <a:t>their</a:t>
            </a:r>
            <a:r>
              <a:rPr lang="mi-NZ" sz="1200" dirty="0"/>
              <a:t> </a:t>
            </a:r>
            <a:r>
              <a:rPr lang="mi-NZ" sz="1200" dirty="0" err="1"/>
              <a:t>journey</a:t>
            </a:r>
            <a:r>
              <a:rPr lang="mi-NZ" sz="1200" dirty="0"/>
              <a:t> </a:t>
            </a:r>
            <a:r>
              <a:rPr lang="mi-NZ" sz="1200" dirty="0">
                <a:sym typeface="Wingdings" panose="05000000000000000000" pitchFamily="2" charset="2"/>
              </a:rPr>
              <a:t></a:t>
            </a:r>
            <a:endParaRPr lang="en-NZ" sz="1200" dirty="0"/>
          </a:p>
        </p:txBody>
      </p:sp>
      <p:sp>
        <p:nvSpPr>
          <p:cNvPr id="4" name="Slide Number Placeholder 3"/>
          <p:cNvSpPr>
            <a:spLocks noGrp="1"/>
          </p:cNvSpPr>
          <p:nvPr>
            <p:ph type="sldNum" sz="quarter" idx="5"/>
          </p:nvPr>
        </p:nvSpPr>
        <p:spPr/>
        <p:txBody>
          <a:bodyPr/>
          <a:lstStyle/>
          <a:p>
            <a:fld id="{20A4E169-EDCA-F748-8A17-59D9D7DF2A69}" type="slidenum">
              <a:rPr lang="en-US" smtClean="0"/>
              <a:t>14</a:t>
            </a:fld>
            <a:endParaRPr lang="en-US"/>
          </a:p>
        </p:txBody>
      </p:sp>
    </p:spTree>
    <p:extLst>
      <p:ext uri="{BB962C8B-B14F-4D97-AF65-F5344CB8AC3E}">
        <p14:creationId xmlns:p14="http://schemas.microsoft.com/office/powerpoint/2010/main" val="835735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200" dirty="0"/>
          </a:p>
        </p:txBody>
      </p:sp>
      <p:sp>
        <p:nvSpPr>
          <p:cNvPr id="4" name="Slide Number Placeholder 3"/>
          <p:cNvSpPr>
            <a:spLocks noGrp="1"/>
          </p:cNvSpPr>
          <p:nvPr>
            <p:ph type="sldNum" sz="quarter" idx="5"/>
          </p:nvPr>
        </p:nvSpPr>
        <p:spPr/>
        <p:txBody>
          <a:bodyPr/>
          <a:lstStyle/>
          <a:p>
            <a:fld id="{20A4E169-EDCA-F748-8A17-59D9D7DF2A69}" type="slidenum">
              <a:rPr lang="en-US" smtClean="0"/>
              <a:t>2</a:t>
            </a:fld>
            <a:endParaRPr lang="en-US"/>
          </a:p>
        </p:txBody>
      </p:sp>
    </p:spTree>
    <p:extLst>
      <p:ext uri="{BB962C8B-B14F-4D97-AF65-F5344CB8AC3E}">
        <p14:creationId xmlns:p14="http://schemas.microsoft.com/office/powerpoint/2010/main" val="56508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200" dirty="0"/>
          </a:p>
        </p:txBody>
      </p:sp>
      <p:sp>
        <p:nvSpPr>
          <p:cNvPr id="4" name="Slide Number Placeholder 3"/>
          <p:cNvSpPr>
            <a:spLocks noGrp="1"/>
          </p:cNvSpPr>
          <p:nvPr>
            <p:ph type="sldNum" sz="quarter" idx="5"/>
          </p:nvPr>
        </p:nvSpPr>
        <p:spPr/>
        <p:txBody>
          <a:bodyPr/>
          <a:lstStyle/>
          <a:p>
            <a:fld id="{20A4E169-EDCA-F748-8A17-59D9D7DF2A69}" type="slidenum">
              <a:rPr lang="en-US" smtClean="0"/>
              <a:t>3</a:t>
            </a:fld>
            <a:endParaRPr lang="en-US"/>
          </a:p>
        </p:txBody>
      </p:sp>
    </p:spTree>
    <p:extLst>
      <p:ext uri="{BB962C8B-B14F-4D97-AF65-F5344CB8AC3E}">
        <p14:creationId xmlns:p14="http://schemas.microsoft.com/office/powerpoint/2010/main" val="3952677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b="1" dirty="0"/>
              <a:t>Some notes to help guide the kōrero: </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lvl="0" indent="0">
              <a:lnSpc>
                <a:spcPct val="107000"/>
              </a:lnSpc>
              <a:spcBef>
                <a:spcPts val="300"/>
              </a:spcBef>
              <a:spcAft>
                <a:spcPts val="300"/>
              </a:spcAft>
              <a:buFont typeface="Symbol" panose="05050102010706020507" pitchFamily="18" charset="2"/>
              <a:buNone/>
            </a:pPr>
            <a:r>
              <a:rPr lang="en-NZ" sz="1100" kern="100" dirty="0">
                <a:effectLst/>
                <a:latin typeface="Calibri" panose="020F0502020204030204" pitchFamily="34" charset="0"/>
                <a:ea typeface="Calibri" panose="020F0502020204030204" pitchFamily="34" charset="0"/>
                <a:cs typeface="Symbol" panose="05050102010706020507" pitchFamily="18" charset="2"/>
              </a:rPr>
              <a:t>Experiencing sometimes daily prejudice, persecution, and micro-aggressions can build up over time causing immense harm to the person, their whānau, and their communities.</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kern="100" dirty="0">
                <a:effectLst/>
                <a:latin typeface="Calibri" panose="020F0502020204030204" pitchFamily="34" charset="0"/>
                <a:ea typeface="Calibri" panose="020F0502020204030204" pitchFamily="34" charset="0"/>
                <a:cs typeface="Symbol" panose="05050102010706020507" pitchFamily="18" charset="2"/>
              </a:rPr>
              <a:t>Microaggressions are described as “the everyday verbal, nonverbal, and environmental slights, snubs, or insults, whether intentional or unintentional, which communicate hostile, derogatory, or negative messages to target persons based solely upon their marginalized group membership.” (https://www.psychologytoday.com/nz/blog/microaggressions-in-everyday-life/201011/microaggressions-more-just-race)</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lvl="0" indent="0">
              <a:lnSpc>
                <a:spcPct val="107000"/>
              </a:lnSpc>
              <a:spcBef>
                <a:spcPts val="300"/>
              </a:spcBef>
              <a:spcAft>
                <a:spcPts val="300"/>
              </a:spcAft>
              <a:buFont typeface="Symbol" panose="05050102010706020507" pitchFamily="18" charset="2"/>
              <a:buNone/>
            </a:pPr>
            <a:r>
              <a:rPr lang="en-NZ" sz="1100" kern="100" dirty="0">
                <a:effectLst/>
                <a:latin typeface="Calibri" panose="020F0502020204030204" pitchFamily="34" charset="0"/>
                <a:ea typeface="Calibri" panose="020F0502020204030204" pitchFamily="34" charset="0"/>
                <a:cs typeface="Symbol" panose="05050102010706020507" pitchFamily="18" charset="2"/>
              </a:rPr>
              <a:t>Microaggressions can:</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reduce someone’s feeling of psychological safety</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create feelings of isolation</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undermine morale in the workplace and create a toxic environment for all</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cause someone to lose self-esteem</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lead to feelings of exhaustion</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increase burnout</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negatively impact someone’s physical health and stress levels</a:t>
            </a:r>
          </a:p>
          <a:p>
            <a:pPr marL="171450" lvl="0" indent="-171450">
              <a:lnSpc>
                <a:spcPct val="107000"/>
              </a:lnSpc>
              <a:spcBef>
                <a:spcPts val="300"/>
              </a:spcBef>
              <a:spcAft>
                <a:spcPts val="300"/>
              </a:spcAft>
              <a:buFontTx/>
              <a:buChar char="-"/>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p:txBody>
      </p:sp>
      <p:sp>
        <p:nvSpPr>
          <p:cNvPr id="4" name="Slide Number Placeholder 3"/>
          <p:cNvSpPr>
            <a:spLocks noGrp="1"/>
          </p:cNvSpPr>
          <p:nvPr>
            <p:ph type="sldNum" sz="quarter" idx="5"/>
          </p:nvPr>
        </p:nvSpPr>
        <p:spPr/>
        <p:txBody>
          <a:bodyPr/>
          <a:lstStyle/>
          <a:p>
            <a:fld id="{20A4E169-EDCA-F748-8A17-59D9D7DF2A69}" type="slidenum">
              <a:rPr lang="en-US" smtClean="0"/>
              <a:t>4</a:t>
            </a:fld>
            <a:endParaRPr lang="en-US"/>
          </a:p>
        </p:txBody>
      </p:sp>
    </p:spTree>
    <p:extLst>
      <p:ext uri="{BB962C8B-B14F-4D97-AF65-F5344CB8AC3E}">
        <p14:creationId xmlns:p14="http://schemas.microsoft.com/office/powerpoint/2010/main" val="2762869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b="1" dirty="0"/>
              <a:t>Some notes to help guide the kōrero: </a:t>
            </a:r>
          </a:p>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kern="100" dirty="0">
                <a:effectLst/>
                <a:latin typeface="Calibri" panose="020F0502020204030204" pitchFamily="34" charset="0"/>
                <a:ea typeface="Calibri" panose="020F0502020204030204" pitchFamily="34" charset="0"/>
                <a:cs typeface="Symbol" panose="05050102010706020507" pitchFamily="18" charset="2"/>
              </a:rPr>
              <a:t>Conversion practices could include, but are not limited to: </a:t>
            </a:r>
          </a:p>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171450" marR="0" lvl="0" indent="-171450" algn="l" defTabSz="914400" rtl="0" eaLnBrk="1" fontAlgn="auto" latinLnBrk="0" hangingPunct="1">
              <a:lnSpc>
                <a:spcPct val="107000"/>
              </a:lnSpc>
              <a:spcBef>
                <a:spcPts val="300"/>
              </a:spcBef>
              <a:spcAft>
                <a:spcPts val="300"/>
              </a:spcAft>
              <a:buClrTx/>
              <a:buSzTx/>
              <a:buFontTx/>
              <a:buChar char="-"/>
              <a:tabLst/>
              <a:defRPr/>
            </a:pPr>
            <a:r>
              <a:rPr lang="en-NZ" sz="1100" kern="100" dirty="0">
                <a:effectLst/>
                <a:latin typeface="Calibri" panose="020F0502020204030204" pitchFamily="34" charset="0"/>
                <a:ea typeface="Calibri" panose="020F0502020204030204" pitchFamily="34" charset="0"/>
                <a:cs typeface="Symbol" panose="05050102010706020507" pitchFamily="18" charset="2"/>
              </a:rPr>
              <a:t>using shame, coercion or other tactics to try to give a person an aversion to same-sex attractions, or to encourage gender-conforming behaviour </a:t>
            </a:r>
          </a:p>
          <a:p>
            <a:pPr marL="171450" marR="0" lvl="0" indent="-171450" algn="l" defTabSz="914400" rtl="0" eaLnBrk="1" fontAlgn="auto" latinLnBrk="0" hangingPunct="1">
              <a:lnSpc>
                <a:spcPct val="107000"/>
              </a:lnSpc>
              <a:spcBef>
                <a:spcPts val="300"/>
              </a:spcBef>
              <a:spcAft>
                <a:spcPts val="300"/>
              </a:spcAft>
              <a:buClrTx/>
              <a:buSzTx/>
              <a:buFontTx/>
              <a:buChar char="-"/>
              <a:tabLst/>
              <a:defRPr/>
            </a:pPr>
            <a:r>
              <a:rPr lang="en-NZ" sz="1100" kern="100" dirty="0">
                <a:effectLst/>
                <a:latin typeface="Calibri" panose="020F0502020204030204" pitchFamily="34" charset="0"/>
                <a:ea typeface="Calibri" panose="020F0502020204030204" pitchFamily="34" charset="0"/>
                <a:cs typeface="Symbol" panose="05050102010706020507" pitchFamily="18" charset="2"/>
              </a:rPr>
              <a:t>encouraging someone to believe their sexuality or gender, or parts thereof, are defective or disordered, or </a:t>
            </a:r>
          </a:p>
          <a:p>
            <a:pPr marL="171450" marR="0" lvl="0" indent="-171450" algn="l" defTabSz="914400" rtl="0" eaLnBrk="1" fontAlgn="auto" latinLnBrk="0" hangingPunct="1">
              <a:lnSpc>
                <a:spcPct val="107000"/>
              </a:lnSpc>
              <a:spcBef>
                <a:spcPts val="300"/>
              </a:spcBef>
              <a:spcAft>
                <a:spcPts val="300"/>
              </a:spcAft>
              <a:buClrTx/>
              <a:buSzTx/>
              <a:buFontTx/>
              <a:buChar char="-"/>
              <a:tabLst/>
              <a:defRPr/>
            </a:pPr>
            <a:r>
              <a:rPr lang="en-NZ" sz="1100" kern="100" dirty="0">
                <a:effectLst/>
                <a:latin typeface="Calibri" panose="020F0502020204030204" pitchFamily="34" charset="0"/>
                <a:ea typeface="Calibri" panose="020F0502020204030204" pitchFamily="34" charset="0"/>
                <a:cs typeface="Symbol" panose="05050102010706020507" pitchFamily="18" charset="2"/>
              </a:rPr>
              <a:t>performing a deliverance, exorcism or prayer-based practice intended to change or suppress a person's sexual orientation, gender expression or gender identity </a:t>
            </a:r>
          </a:p>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kern="100" dirty="0">
                <a:effectLst/>
                <a:latin typeface="Calibri" panose="020F0502020204030204" pitchFamily="34" charset="0"/>
                <a:ea typeface="Calibri" panose="020F0502020204030204" pitchFamily="34" charset="0"/>
                <a:cs typeface="Symbol" panose="05050102010706020507" pitchFamily="18" charset="2"/>
              </a:rPr>
              <a:t>There is no evidence that such practices can change sexuality or gender, and numerous studies have shown they can cause significant and long-lasting harm. People with lived experiences of conversion practices are often called survivors. </a:t>
            </a:r>
          </a:p>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kern="100" dirty="0">
                <a:effectLst/>
                <a:latin typeface="Calibri" panose="020F0502020204030204" pitchFamily="34" charset="0"/>
                <a:ea typeface="Calibri" panose="020F0502020204030204" pitchFamily="34" charset="0"/>
                <a:cs typeface="Symbol" panose="05050102010706020507" pitchFamily="18" charset="2"/>
              </a:rPr>
              <a:t>(https://tikatangata.org.nz/resources-and-support/guidelines/guidelines-on-conversion-practices)</a:t>
            </a:r>
          </a:p>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kern="100" dirty="0">
                <a:effectLst/>
                <a:latin typeface="Calibri" panose="020F0502020204030204" pitchFamily="34" charset="0"/>
                <a:ea typeface="Calibri" panose="020F0502020204030204" pitchFamily="34" charset="0"/>
                <a:cs typeface="Symbol" panose="05050102010706020507" pitchFamily="18" charset="2"/>
              </a:rPr>
              <a:t>There have been reports outlining the negative impacts of conversion practices on the mental wellbeing of many rainbow New Zealanders. These have included low self-esteem, anxiety, depression, and suicidal thoughts and attempts. </a:t>
            </a:r>
          </a:p>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kern="100" dirty="0">
                <a:effectLst/>
                <a:latin typeface="Calibri" panose="020F0502020204030204" pitchFamily="34" charset="0"/>
                <a:ea typeface="Calibri" panose="020F0502020204030204" pitchFamily="34" charset="0"/>
                <a:cs typeface="Symbol" panose="05050102010706020507" pitchFamily="18" charset="2"/>
              </a:rPr>
              <a:t>(https://www.parliament.nz/en/get-involved/topics/all-current-topics/prohibiting-conversion-practices-in-new-Zealand)</a:t>
            </a:r>
          </a:p>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kern="100" dirty="0">
                <a:effectLst/>
                <a:latin typeface="Calibri" panose="020F0502020204030204" pitchFamily="34" charset="0"/>
                <a:ea typeface="Calibri" panose="020F0502020204030204" pitchFamily="34" charset="0"/>
                <a:cs typeface="Symbol" panose="05050102010706020507" pitchFamily="18" charset="2"/>
              </a:rPr>
              <a:t>Young queer people are five times more likely to attempt suicide than non-queer people.</a:t>
            </a:r>
          </a:p>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kern="100" dirty="0">
                <a:effectLst/>
                <a:latin typeface="Calibri" panose="020F0502020204030204" pitchFamily="34" charset="0"/>
                <a:ea typeface="Calibri" panose="020F0502020204030204" pitchFamily="34" charset="0"/>
                <a:cs typeface="Symbol" panose="05050102010706020507" pitchFamily="18" charset="2"/>
              </a:rPr>
              <a:t>https://www.nzherald.co.nz/nz/break-the-silence-rainbow-suicide-rate-five-times-higher-than-mainstream/FWYOOOWGPFRTMZLAJONQ3MJQRY/</a:t>
            </a:r>
          </a:p>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lvl="0" indent="0">
              <a:lnSpc>
                <a:spcPct val="107000"/>
              </a:lnSpc>
              <a:spcBef>
                <a:spcPts val="300"/>
              </a:spcBef>
              <a:spcAft>
                <a:spcPts val="300"/>
              </a:spcAft>
              <a:buFont typeface="Symbol" panose="05050102010706020507" pitchFamily="18" charset="2"/>
              <a:buNone/>
            </a:pPr>
            <a:r>
              <a:rPr lang="en-NZ" sz="1100" kern="100" dirty="0">
                <a:effectLst/>
                <a:latin typeface="Calibri" panose="020F0502020204030204" pitchFamily="34" charset="0"/>
                <a:ea typeface="Calibri" panose="020F0502020204030204" pitchFamily="34" charset="0"/>
                <a:cs typeface="Symbol" panose="05050102010706020507" pitchFamily="18" charset="2"/>
              </a:rPr>
              <a:t>From 19 February 2022 it is an offence to perform conversion practices on someone under the age of 18 or on someone who lacks decision-making capacity. It is also an offence to perform conversion practices on someone 18 years or older where that causes serious harm.</a:t>
            </a:r>
          </a:p>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kern="100" dirty="0">
                <a:effectLst/>
                <a:latin typeface="Calibri" panose="020F0502020204030204" pitchFamily="34" charset="0"/>
                <a:ea typeface="Calibri" panose="020F0502020204030204" pitchFamily="34" charset="0"/>
                <a:cs typeface="Symbol" panose="05050102010706020507" pitchFamily="18" charset="2"/>
              </a:rPr>
              <a:t>(https://tikatangata.org.nz/resources-and-support/guidelines/guidelines-on-conversion-practices)</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p:txBody>
      </p:sp>
      <p:sp>
        <p:nvSpPr>
          <p:cNvPr id="4" name="Slide Number Placeholder 3"/>
          <p:cNvSpPr>
            <a:spLocks noGrp="1"/>
          </p:cNvSpPr>
          <p:nvPr>
            <p:ph type="sldNum" sz="quarter" idx="5"/>
          </p:nvPr>
        </p:nvSpPr>
        <p:spPr/>
        <p:txBody>
          <a:bodyPr/>
          <a:lstStyle/>
          <a:p>
            <a:fld id="{20A4E169-EDCA-F748-8A17-59D9D7DF2A69}" type="slidenum">
              <a:rPr lang="en-US" smtClean="0"/>
              <a:t>5</a:t>
            </a:fld>
            <a:endParaRPr lang="en-US"/>
          </a:p>
        </p:txBody>
      </p:sp>
    </p:spTree>
    <p:extLst>
      <p:ext uri="{BB962C8B-B14F-4D97-AF65-F5344CB8AC3E}">
        <p14:creationId xmlns:p14="http://schemas.microsoft.com/office/powerpoint/2010/main" val="2775754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b="1" dirty="0"/>
              <a:t>Some notes to help guide the kōrero: </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lvl="0" indent="0">
              <a:lnSpc>
                <a:spcPct val="107000"/>
              </a:lnSpc>
              <a:spcBef>
                <a:spcPts val="300"/>
              </a:spcBef>
              <a:spcAft>
                <a:spcPts val="300"/>
              </a:spcAft>
              <a:buFont typeface="Symbol" panose="05050102010706020507" pitchFamily="18" charset="2"/>
              <a:buNone/>
            </a:pPr>
            <a:r>
              <a:rPr lang="en-NZ" sz="1100" kern="100" dirty="0">
                <a:effectLst/>
                <a:latin typeface="Calibri" panose="020F0502020204030204" pitchFamily="34" charset="0"/>
                <a:ea typeface="Calibri" panose="020F0502020204030204" pitchFamily="34" charset="0"/>
                <a:cs typeface="Symbol" panose="05050102010706020507" pitchFamily="18" charset="2"/>
              </a:rPr>
              <a:t>Hate-motivated behaviour is designed to send a message – they target an individual to send a message to a community. </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lvl="0" indent="0">
              <a:lnSpc>
                <a:spcPct val="107000"/>
              </a:lnSpc>
              <a:spcBef>
                <a:spcPts val="300"/>
              </a:spcBef>
              <a:spcAft>
                <a:spcPts val="300"/>
              </a:spcAft>
              <a:buFont typeface="Symbol" panose="05050102010706020507" pitchFamily="18" charset="2"/>
              <a:buNone/>
            </a:pPr>
            <a:r>
              <a:rPr lang="en-NZ" sz="1100" kern="100" dirty="0">
                <a:effectLst/>
                <a:latin typeface="Calibri" panose="020F0502020204030204" pitchFamily="34" charset="0"/>
                <a:ea typeface="Calibri" panose="020F0502020204030204" pitchFamily="34" charset="0"/>
                <a:cs typeface="Symbol" panose="05050102010706020507" pitchFamily="18" charset="2"/>
              </a:rPr>
              <a:t>Fear spreads quickly throughout communities. These waves of harm ripple out from an individual, to a whanau, to a community (in this case Māori) and beyond, into our society. </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lvl="0" indent="0">
              <a:lnSpc>
                <a:spcPct val="107000"/>
              </a:lnSpc>
              <a:spcBef>
                <a:spcPts val="300"/>
              </a:spcBef>
              <a:spcAft>
                <a:spcPts val="300"/>
              </a:spcAft>
              <a:buFont typeface="Symbol" panose="05050102010706020507" pitchFamily="18" charset="2"/>
              <a:buNone/>
            </a:pPr>
            <a:r>
              <a:rPr lang="en-NZ" sz="1100" kern="100" dirty="0">
                <a:effectLst/>
                <a:latin typeface="Calibri" panose="020F0502020204030204" pitchFamily="34" charset="0"/>
                <a:ea typeface="Calibri" panose="020F0502020204030204" pitchFamily="34" charset="0"/>
                <a:cs typeface="Symbol" panose="05050102010706020507" pitchFamily="18" charset="2"/>
              </a:rPr>
              <a:t>Trying to protect their loved ones from these waves of harm can leave people feeling isolated and alone, managing high levels of stress and anxiety. </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0" lvl="0" indent="0">
              <a:lnSpc>
                <a:spcPct val="107000"/>
              </a:lnSpc>
              <a:spcBef>
                <a:spcPts val="300"/>
              </a:spcBef>
              <a:spcAft>
                <a:spcPts val="300"/>
              </a:spcAft>
              <a:buFont typeface="Symbol" panose="05050102010706020507" pitchFamily="18" charset="2"/>
              <a:buNone/>
            </a:pPr>
            <a:r>
              <a:rPr lang="en-NZ" sz="1100" kern="100" dirty="0">
                <a:effectLst/>
                <a:latin typeface="Calibri" panose="020F0502020204030204" pitchFamily="34" charset="0"/>
                <a:ea typeface="Calibri" panose="020F0502020204030204" pitchFamily="34" charset="0"/>
                <a:cs typeface="Symbol" panose="05050102010706020507" pitchFamily="18" charset="2"/>
              </a:rPr>
              <a:t>(https://www.researchgate.net/figure/Waves-of-harm-generated-by-hate-crimes-Adapted-from-Iganski-2001-629-by-Fingerle-and_fig1_351996037)</a:t>
            </a:r>
          </a:p>
        </p:txBody>
      </p:sp>
      <p:sp>
        <p:nvSpPr>
          <p:cNvPr id="4" name="Slide Number Placeholder 3"/>
          <p:cNvSpPr>
            <a:spLocks noGrp="1"/>
          </p:cNvSpPr>
          <p:nvPr>
            <p:ph type="sldNum" sz="quarter" idx="5"/>
          </p:nvPr>
        </p:nvSpPr>
        <p:spPr/>
        <p:txBody>
          <a:bodyPr/>
          <a:lstStyle/>
          <a:p>
            <a:fld id="{20A4E169-EDCA-F748-8A17-59D9D7DF2A69}" type="slidenum">
              <a:rPr lang="en-US" smtClean="0"/>
              <a:t>6</a:t>
            </a:fld>
            <a:endParaRPr lang="en-US"/>
          </a:p>
        </p:txBody>
      </p:sp>
    </p:spTree>
    <p:extLst>
      <p:ext uri="{BB962C8B-B14F-4D97-AF65-F5344CB8AC3E}">
        <p14:creationId xmlns:p14="http://schemas.microsoft.com/office/powerpoint/2010/main" val="2110635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200" dirty="0"/>
          </a:p>
        </p:txBody>
      </p:sp>
      <p:sp>
        <p:nvSpPr>
          <p:cNvPr id="4" name="Slide Number Placeholder 3"/>
          <p:cNvSpPr>
            <a:spLocks noGrp="1"/>
          </p:cNvSpPr>
          <p:nvPr>
            <p:ph type="sldNum" sz="quarter" idx="5"/>
          </p:nvPr>
        </p:nvSpPr>
        <p:spPr/>
        <p:txBody>
          <a:bodyPr/>
          <a:lstStyle/>
          <a:p>
            <a:fld id="{20A4E169-EDCA-F748-8A17-59D9D7DF2A69}" type="slidenum">
              <a:rPr lang="en-US" smtClean="0"/>
              <a:t>7</a:t>
            </a:fld>
            <a:endParaRPr lang="en-US"/>
          </a:p>
        </p:txBody>
      </p:sp>
    </p:spTree>
    <p:extLst>
      <p:ext uri="{BB962C8B-B14F-4D97-AF65-F5344CB8AC3E}">
        <p14:creationId xmlns:p14="http://schemas.microsoft.com/office/powerpoint/2010/main" val="2503942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b="1" dirty="0"/>
              <a:t>Some notes to help guide the kōrero: </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Don’t make assumptions about someone because of one aspect of their identity</a:t>
            </a:r>
          </a:p>
          <a:p>
            <a:pPr marL="171450" marR="0" lvl="0" indent="-171450" algn="l" defTabSz="914400" rtl="0" eaLnBrk="1" fontAlgn="auto" latinLnBrk="0" hangingPunct="1">
              <a:lnSpc>
                <a:spcPct val="107000"/>
              </a:lnSpc>
              <a:spcBef>
                <a:spcPts val="300"/>
              </a:spcBef>
              <a:spcAft>
                <a:spcPts val="300"/>
              </a:spcAft>
              <a:buClrTx/>
              <a:buSzTx/>
              <a:buFontTx/>
              <a:buChar char="-"/>
              <a:tabLst/>
              <a:defRPr/>
            </a:pPr>
            <a:r>
              <a:rPr lang="en-NZ" sz="1100" kern="100" dirty="0">
                <a:effectLst/>
                <a:latin typeface="Calibri" panose="020F0502020204030204" pitchFamily="34" charset="0"/>
                <a:ea typeface="Calibri" panose="020F0502020204030204" pitchFamily="34" charset="0"/>
                <a:cs typeface="Symbol" panose="05050102010706020507" pitchFamily="18" charset="2"/>
              </a:rPr>
              <a:t>It is a show of respect to see the whole person</a:t>
            </a:r>
          </a:p>
          <a:p>
            <a:pPr marL="171450" marR="0" lvl="0" indent="-171450" algn="l" defTabSz="914400" rtl="0" eaLnBrk="1" fontAlgn="auto" latinLnBrk="0" hangingPunct="1">
              <a:lnSpc>
                <a:spcPct val="107000"/>
              </a:lnSpc>
              <a:spcBef>
                <a:spcPts val="300"/>
              </a:spcBef>
              <a:spcAft>
                <a:spcPts val="300"/>
              </a:spcAft>
              <a:buClrTx/>
              <a:buSzTx/>
              <a:buFontTx/>
              <a:buChar char="-"/>
              <a:tabLst/>
              <a:defRPr/>
            </a:pPr>
            <a:r>
              <a:rPr lang="en-NZ" sz="1100" kern="100" dirty="0">
                <a:effectLst/>
                <a:latin typeface="Calibri" panose="020F0502020204030204" pitchFamily="34" charset="0"/>
                <a:ea typeface="Calibri" panose="020F0502020204030204" pitchFamily="34" charset="0"/>
                <a:cs typeface="Symbol" panose="05050102010706020507" pitchFamily="18" charset="2"/>
              </a:rPr>
              <a:t>How does your workplace or school create an inclusive environment?</a:t>
            </a:r>
          </a:p>
          <a:p>
            <a:pPr marL="171450" lvl="0" indent="-171450">
              <a:lnSpc>
                <a:spcPct val="107000"/>
              </a:lnSpc>
              <a:spcBef>
                <a:spcPts val="300"/>
              </a:spcBef>
              <a:spcAft>
                <a:spcPts val="300"/>
              </a:spcAft>
              <a:buFontTx/>
              <a:buChar char="-"/>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p:txBody>
      </p:sp>
      <p:sp>
        <p:nvSpPr>
          <p:cNvPr id="4" name="Slide Number Placeholder 3"/>
          <p:cNvSpPr>
            <a:spLocks noGrp="1"/>
          </p:cNvSpPr>
          <p:nvPr>
            <p:ph type="sldNum" sz="quarter" idx="5"/>
          </p:nvPr>
        </p:nvSpPr>
        <p:spPr/>
        <p:txBody>
          <a:bodyPr/>
          <a:lstStyle/>
          <a:p>
            <a:fld id="{20A4E169-EDCA-F748-8A17-59D9D7DF2A69}" type="slidenum">
              <a:rPr lang="en-US" smtClean="0"/>
              <a:t>8</a:t>
            </a:fld>
            <a:endParaRPr lang="en-US"/>
          </a:p>
        </p:txBody>
      </p:sp>
    </p:spTree>
    <p:extLst>
      <p:ext uri="{BB962C8B-B14F-4D97-AF65-F5344CB8AC3E}">
        <p14:creationId xmlns:p14="http://schemas.microsoft.com/office/powerpoint/2010/main" val="2939456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300"/>
              </a:spcBef>
              <a:spcAft>
                <a:spcPts val="300"/>
              </a:spcAft>
              <a:buClrTx/>
              <a:buSzTx/>
              <a:buFont typeface="Symbol" panose="05050102010706020507" pitchFamily="18" charset="2"/>
              <a:buNone/>
              <a:tabLst/>
              <a:defRPr/>
            </a:pPr>
            <a:r>
              <a:rPr lang="en-NZ" sz="1100" b="1" dirty="0"/>
              <a:t>Some notes to help guide the kōrero: </a:t>
            </a:r>
          </a:p>
          <a:p>
            <a:pPr marL="0" lvl="0" indent="0">
              <a:lnSpc>
                <a:spcPct val="107000"/>
              </a:lnSpc>
              <a:spcBef>
                <a:spcPts val="300"/>
              </a:spcBef>
              <a:spcAft>
                <a:spcPts val="300"/>
              </a:spcAft>
              <a:buFont typeface="Symbol" panose="05050102010706020507" pitchFamily="18" charset="2"/>
              <a:buNone/>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It means to do nothing</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It means to ‘let comments slide’</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It means to not be an ally </a:t>
            </a: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It means to not have courageous conversations</a:t>
            </a:r>
          </a:p>
          <a:p>
            <a:pPr marL="171450" lvl="0" indent="-171450">
              <a:lnSpc>
                <a:spcPct val="107000"/>
              </a:lnSpc>
              <a:spcBef>
                <a:spcPts val="300"/>
              </a:spcBef>
              <a:spcAft>
                <a:spcPts val="300"/>
              </a:spcAft>
              <a:buFontTx/>
              <a:buChar char="-"/>
            </a:pPr>
            <a:endParaRPr lang="en-NZ" sz="1100" kern="100" dirty="0">
              <a:effectLst/>
              <a:latin typeface="Calibri" panose="020F0502020204030204" pitchFamily="34" charset="0"/>
              <a:ea typeface="Calibri" panose="020F0502020204030204" pitchFamily="34" charset="0"/>
              <a:cs typeface="Symbol" panose="05050102010706020507" pitchFamily="18" charset="2"/>
            </a:endParaRPr>
          </a:p>
          <a:p>
            <a:pPr marL="171450" lvl="0" indent="-171450">
              <a:lnSpc>
                <a:spcPct val="107000"/>
              </a:lnSpc>
              <a:spcBef>
                <a:spcPts val="300"/>
              </a:spcBef>
              <a:spcAft>
                <a:spcPts val="300"/>
              </a:spcAft>
              <a:buFontTx/>
              <a:buChar char="-"/>
            </a:pPr>
            <a:r>
              <a:rPr lang="en-NZ" sz="1100" kern="100" dirty="0">
                <a:effectLst/>
                <a:latin typeface="Calibri" panose="020F0502020204030204" pitchFamily="34" charset="0"/>
                <a:ea typeface="Calibri" panose="020F0502020204030204" pitchFamily="34" charset="0"/>
                <a:cs typeface="Symbol" panose="05050102010706020507" pitchFamily="18" charset="2"/>
              </a:rPr>
              <a:t>Is intolerance accepted or called out in your school or workplace?</a:t>
            </a:r>
          </a:p>
        </p:txBody>
      </p:sp>
      <p:sp>
        <p:nvSpPr>
          <p:cNvPr id="4" name="Slide Number Placeholder 3"/>
          <p:cNvSpPr>
            <a:spLocks noGrp="1"/>
          </p:cNvSpPr>
          <p:nvPr>
            <p:ph type="sldNum" sz="quarter" idx="5"/>
          </p:nvPr>
        </p:nvSpPr>
        <p:spPr/>
        <p:txBody>
          <a:bodyPr/>
          <a:lstStyle/>
          <a:p>
            <a:fld id="{20A4E169-EDCA-F748-8A17-59D9D7DF2A69}" type="slidenum">
              <a:rPr lang="en-US" smtClean="0"/>
              <a:t>9</a:t>
            </a:fld>
            <a:endParaRPr lang="en-US"/>
          </a:p>
        </p:txBody>
      </p:sp>
    </p:spTree>
    <p:extLst>
      <p:ext uri="{BB962C8B-B14F-4D97-AF65-F5344CB8AC3E}">
        <p14:creationId xmlns:p14="http://schemas.microsoft.com/office/powerpoint/2010/main" val="4229524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3A02-1D17-94E9-42C5-18FBA453974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A316164-1D44-F906-B4DD-D55C4D2FAE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D94F5C2-D66D-55AD-2E33-3542C1930E0A}"/>
              </a:ext>
            </a:extLst>
          </p:cNvPr>
          <p:cNvSpPr>
            <a:spLocks noGrp="1"/>
          </p:cNvSpPr>
          <p:nvPr>
            <p:ph type="dt" sz="half" idx="10"/>
          </p:nvPr>
        </p:nvSpPr>
        <p:spPr/>
        <p:txBody>
          <a:bodyPr/>
          <a:lstStyle/>
          <a:p>
            <a:fld id="{2CE0A3BB-D926-7645-85F6-4D53F87A2696}" type="datetimeFigureOut">
              <a:rPr lang="en-US" smtClean="0"/>
              <a:t>7/3/2024</a:t>
            </a:fld>
            <a:endParaRPr lang="en-US"/>
          </a:p>
        </p:txBody>
      </p:sp>
      <p:sp>
        <p:nvSpPr>
          <p:cNvPr id="5" name="Footer Placeholder 4">
            <a:extLst>
              <a:ext uri="{FF2B5EF4-FFF2-40B4-BE49-F238E27FC236}">
                <a16:creationId xmlns:a16="http://schemas.microsoft.com/office/drawing/2014/main" id="{7E4D37A6-B7FD-C4C7-9706-D90FE355A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0714A-E093-4DED-4516-2AC7C67C97D2}"/>
              </a:ext>
            </a:extLst>
          </p:cNvPr>
          <p:cNvSpPr>
            <a:spLocks noGrp="1"/>
          </p:cNvSpPr>
          <p:nvPr>
            <p:ph type="sldNum" sz="quarter" idx="12"/>
          </p:nvPr>
        </p:nvSpPr>
        <p:spPr/>
        <p:txBody>
          <a:bodyPr/>
          <a:lstStyle/>
          <a:p>
            <a:fld id="{C0B907DF-6CE9-F243-BA0B-719493048B1A}" type="slidenum">
              <a:rPr lang="en-US" smtClean="0"/>
              <a:t>‹#›</a:t>
            </a:fld>
            <a:endParaRPr lang="en-US"/>
          </a:p>
        </p:txBody>
      </p:sp>
    </p:spTree>
    <p:extLst>
      <p:ext uri="{BB962C8B-B14F-4D97-AF65-F5344CB8AC3E}">
        <p14:creationId xmlns:p14="http://schemas.microsoft.com/office/powerpoint/2010/main" val="3534654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CA568-BF23-E9F3-56F8-03C5E6C279D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9042A77-A278-5DA9-B1CC-C082A79D09D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DCF480-F021-0AA2-AF5C-D56061289506}"/>
              </a:ext>
            </a:extLst>
          </p:cNvPr>
          <p:cNvSpPr>
            <a:spLocks noGrp="1"/>
          </p:cNvSpPr>
          <p:nvPr>
            <p:ph type="dt" sz="half" idx="10"/>
          </p:nvPr>
        </p:nvSpPr>
        <p:spPr/>
        <p:txBody>
          <a:bodyPr/>
          <a:lstStyle/>
          <a:p>
            <a:fld id="{2CE0A3BB-D926-7645-85F6-4D53F87A2696}" type="datetimeFigureOut">
              <a:rPr lang="en-US" smtClean="0"/>
              <a:t>7/3/2024</a:t>
            </a:fld>
            <a:endParaRPr lang="en-US"/>
          </a:p>
        </p:txBody>
      </p:sp>
      <p:sp>
        <p:nvSpPr>
          <p:cNvPr id="5" name="Footer Placeholder 4">
            <a:extLst>
              <a:ext uri="{FF2B5EF4-FFF2-40B4-BE49-F238E27FC236}">
                <a16:creationId xmlns:a16="http://schemas.microsoft.com/office/drawing/2014/main" id="{BC820397-5E94-9D20-4BA3-285A4C53B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855A7-7811-24DB-A876-FA2FAC02CF14}"/>
              </a:ext>
            </a:extLst>
          </p:cNvPr>
          <p:cNvSpPr>
            <a:spLocks noGrp="1"/>
          </p:cNvSpPr>
          <p:nvPr>
            <p:ph type="sldNum" sz="quarter" idx="12"/>
          </p:nvPr>
        </p:nvSpPr>
        <p:spPr/>
        <p:txBody>
          <a:bodyPr/>
          <a:lstStyle/>
          <a:p>
            <a:fld id="{C0B907DF-6CE9-F243-BA0B-719493048B1A}" type="slidenum">
              <a:rPr lang="en-US" smtClean="0"/>
              <a:t>‹#›</a:t>
            </a:fld>
            <a:endParaRPr lang="en-US"/>
          </a:p>
        </p:txBody>
      </p:sp>
    </p:spTree>
    <p:extLst>
      <p:ext uri="{BB962C8B-B14F-4D97-AF65-F5344CB8AC3E}">
        <p14:creationId xmlns:p14="http://schemas.microsoft.com/office/powerpoint/2010/main" val="534982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877E34-8086-FAB3-8783-900A5AFEB56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7D5830-AF50-1CF1-2F43-EC6D53D944E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95438A-238B-4605-D925-FC979E5C73F2}"/>
              </a:ext>
            </a:extLst>
          </p:cNvPr>
          <p:cNvSpPr>
            <a:spLocks noGrp="1"/>
          </p:cNvSpPr>
          <p:nvPr>
            <p:ph type="dt" sz="half" idx="10"/>
          </p:nvPr>
        </p:nvSpPr>
        <p:spPr/>
        <p:txBody>
          <a:bodyPr/>
          <a:lstStyle/>
          <a:p>
            <a:fld id="{2CE0A3BB-D926-7645-85F6-4D53F87A2696}" type="datetimeFigureOut">
              <a:rPr lang="en-US" smtClean="0"/>
              <a:t>7/3/2024</a:t>
            </a:fld>
            <a:endParaRPr lang="en-US"/>
          </a:p>
        </p:txBody>
      </p:sp>
      <p:sp>
        <p:nvSpPr>
          <p:cNvPr id="5" name="Footer Placeholder 4">
            <a:extLst>
              <a:ext uri="{FF2B5EF4-FFF2-40B4-BE49-F238E27FC236}">
                <a16:creationId xmlns:a16="http://schemas.microsoft.com/office/drawing/2014/main" id="{B2CC5F6D-AE48-B843-71A6-948AB98D8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97E80-C58D-47C7-624D-55784B8D28D4}"/>
              </a:ext>
            </a:extLst>
          </p:cNvPr>
          <p:cNvSpPr>
            <a:spLocks noGrp="1"/>
          </p:cNvSpPr>
          <p:nvPr>
            <p:ph type="sldNum" sz="quarter" idx="12"/>
          </p:nvPr>
        </p:nvSpPr>
        <p:spPr/>
        <p:txBody>
          <a:bodyPr/>
          <a:lstStyle/>
          <a:p>
            <a:fld id="{C0B907DF-6CE9-F243-BA0B-719493048B1A}" type="slidenum">
              <a:rPr lang="en-US" smtClean="0"/>
              <a:t>‹#›</a:t>
            </a:fld>
            <a:endParaRPr lang="en-US"/>
          </a:p>
        </p:txBody>
      </p:sp>
    </p:spTree>
    <p:extLst>
      <p:ext uri="{BB962C8B-B14F-4D97-AF65-F5344CB8AC3E}">
        <p14:creationId xmlns:p14="http://schemas.microsoft.com/office/powerpoint/2010/main" val="89131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33B3A1-639E-F641-989E-1FF876A37543}"/>
              </a:ext>
            </a:extLst>
          </p:cNvPr>
          <p:cNvSpPr/>
          <p:nvPr/>
        </p:nvSpPr>
        <p:spPr>
          <a:xfrm>
            <a:off x="0" y="0"/>
            <a:ext cx="12192000" cy="6858000"/>
          </a:xfrm>
          <a:prstGeom prst="rect">
            <a:avLst/>
          </a:prstGeom>
          <a:solidFill>
            <a:srgbClr val="001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63E24518-91D2-D546-A68E-B839D0989A86}"/>
              </a:ext>
            </a:extLst>
          </p:cNvPr>
          <p:cNvSpPr>
            <a:spLocks noGrp="1"/>
          </p:cNvSpPr>
          <p:nvPr>
            <p:ph type="title" hasCustomPrompt="1"/>
          </p:nvPr>
        </p:nvSpPr>
        <p:spPr>
          <a:xfrm>
            <a:off x="1071661" y="1857758"/>
            <a:ext cx="8318523" cy="929977"/>
          </a:xfrm>
          <a:prstGeom prst="rect">
            <a:avLst/>
          </a:prstGeom>
        </p:spPr>
        <p:txBody>
          <a:bodyPr anchor="b"/>
          <a:lstStyle>
            <a:lvl1pPr>
              <a:defRPr sz="6000" b="1" i="1">
                <a:solidFill>
                  <a:schemeClr val="bg1"/>
                </a:solidFill>
                <a:latin typeface="Arial" panose="020B0604020202020204" pitchFamily="34" charset="0"/>
                <a:cs typeface="Arial" panose="020B0604020202020204" pitchFamily="34" charset="0"/>
              </a:defRPr>
            </a:lvl1pPr>
          </a:lstStyle>
          <a:p>
            <a:r>
              <a:rPr lang="en-GB" dirty="0"/>
              <a:t>Click to edit header</a:t>
            </a:r>
            <a:endParaRPr lang="en-US" dirty="0"/>
          </a:p>
        </p:txBody>
      </p:sp>
      <p:sp>
        <p:nvSpPr>
          <p:cNvPr id="10" name="Text Placeholder 12">
            <a:extLst>
              <a:ext uri="{FF2B5EF4-FFF2-40B4-BE49-F238E27FC236}">
                <a16:creationId xmlns:a16="http://schemas.microsoft.com/office/drawing/2014/main" id="{EAEBD413-0DA4-BB42-91C3-C8592342930C}"/>
              </a:ext>
            </a:extLst>
          </p:cNvPr>
          <p:cNvSpPr>
            <a:spLocks noGrp="1"/>
          </p:cNvSpPr>
          <p:nvPr>
            <p:ph type="body" sz="quarter" idx="13" hasCustomPrompt="1"/>
          </p:nvPr>
        </p:nvSpPr>
        <p:spPr>
          <a:xfrm>
            <a:off x="1071662" y="3034461"/>
            <a:ext cx="5275386" cy="482112"/>
          </a:xfrm>
          <a:prstGeom prst="rect">
            <a:avLst/>
          </a:prstGeom>
        </p:spPr>
        <p:txBody>
          <a:bodyPr anchor="t"/>
          <a:lstStyle>
            <a:lvl1pPr marL="0" indent="0">
              <a:buNone/>
              <a:defRPr sz="2800" b="1" i="1">
                <a:solidFill>
                  <a:srgbClr val="00BDF2"/>
                </a:solidFill>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GB" dirty="0"/>
              <a:t>Sub heading text goes here</a:t>
            </a:r>
            <a:endParaRPr lang="en-US" dirty="0"/>
          </a:p>
        </p:txBody>
      </p:sp>
      <p:sp>
        <p:nvSpPr>
          <p:cNvPr id="11" name="Text Placeholder 12">
            <a:extLst>
              <a:ext uri="{FF2B5EF4-FFF2-40B4-BE49-F238E27FC236}">
                <a16:creationId xmlns:a16="http://schemas.microsoft.com/office/drawing/2014/main" id="{F9705278-B5AA-B44E-92AE-92E95A3A8A16}"/>
              </a:ext>
            </a:extLst>
          </p:cNvPr>
          <p:cNvSpPr>
            <a:spLocks noGrp="1"/>
          </p:cNvSpPr>
          <p:nvPr>
            <p:ph type="body" sz="quarter" idx="14" hasCustomPrompt="1"/>
          </p:nvPr>
        </p:nvSpPr>
        <p:spPr>
          <a:xfrm>
            <a:off x="1071662" y="3930154"/>
            <a:ext cx="4873870" cy="26677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85000"/>
                  </a:schemeClr>
                </a:solidFill>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dirty="0"/>
              <a:t>Date Reference</a:t>
            </a:r>
          </a:p>
          <a:p>
            <a:pPr lvl="0"/>
            <a:endParaRPr lang="en-US" dirty="0"/>
          </a:p>
        </p:txBody>
      </p:sp>
      <p:pic>
        <p:nvPicPr>
          <p:cNvPr id="2" name="Picture 1">
            <a:extLst>
              <a:ext uri="{FF2B5EF4-FFF2-40B4-BE49-F238E27FC236}">
                <a16:creationId xmlns:a16="http://schemas.microsoft.com/office/drawing/2014/main" id="{CDA07862-9335-3D4A-91D9-5B0E2A2F6F49}"/>
              </a:ext>
            </a:extLst>
          </p:cNvPr>
          <p:cNvPicPr>
            <a:picLocks noChangeAspect="1"/>
          </p:cNvPicPr>
          <p:nvPr/>
        </p:nvPicPr>
        <p:blipFill>
          <a:blip r:embed="rId2"/>
          <a:stretch>
            <a:fillRect/>
          </a:stretch>
        </p:blipFill>
        <p:spPr>
          <a:xfrm>
            <a:off x="8534401" y="0"/>
            <a:ext cx="3657600" cy="6858000"/>
          </a:xfrm>
          <a:prstGeom prst="rect">
            <a:avLst/>
          </a:prstGeom>
        </p:spPr>
      </p:pic>
      <p:pic>
        <p:nvPicPr>
          <p:cNvPr id="4" name="Picture 3">
            <a:extLst>
              <a:ext uri="{FF2B5EF4-FFF2-40B4-BE49-F238E27FC236}">
                <a16:creationId xmlns:a16="http://schemas.microsoft.com/office/drawing/2014/main" id="{D645748D-510E-0E49-9DA0-A9AD0C98929B}"/>
              </a:ext>
            </a:extLst>
          </p:cNvPr>
          <p:cNvPicPr>
            <a:picLocks noChangeAspect="1"/>
          </p:cNvPicPr>
          <p:nvPr/>
        </p:nvPicPr>
        <p:blipFill>
          <a:blip r:embed="rId3"/>
          <a:stretch>
            <a:fillRect/>
          </a:stretch>
        </p:blipFill>
        <p:spPr>
          <a:xfrm>
            <a:off x="1071661" y="5000242"/>
            <a:ext cx="2867758" cy="932219"/>
          </a:xfrm>
          <a:prstGeom prst="rect">
            <a:avLst/>
          </a:prstGeom>
        </p:spPr>
      </p:pic>
    </p:spTree>
    <p:extLst>
      <p:ext uri="{BB962C8B-B14F-4D97-AF65-F5344CB8AC3E}">
        <p14:creationId xmlns:p14="http://schemas.microsoft.com/office/powerpoint/2010/main" val="1757844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F9EE4-F3BC-1B38-605A-EFDDF84ACF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9F8F8D-A40A-8049-89BA-9DAFA14364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FA2BA6B-1058-6D88-9416-3F4BD627BD4A}"/>
              </a:ext>
            </a:extLst>
          </p:cNvPr>
          <p:cNvSpPr>
            <a:spLocks noGrp="1"/>
          </p:cNvSpPr>
          <p:nvPr>
            <p:ph type="dt" sz="half" idx="10"/>
          </p:nvPr>
        </p:nvSpPr>
        <p:spPr/>
        <p:txBody>
          <a:bodyPr/>
          <a:lstStyle/>
          <a:p>
            <a:fld id="{2CE0A3BB-D926-7645-85F6-4D53F87A2696}" type="datetimeFigureOut">
              <a:rPr lang="en-US" smtClean="0"/>
              <a:t>7/3/2024</a:t>
            </a:fld>
            <a:endParaRPr lang="en-US"/>
          </a:p>
        </p:txBody>
      </p:sp>
      <p:sp>
        <p:nvSpPr>
          <p:cNvPr id="5" name="Footer Placeholder 4">
            <a:extLst>
              <a:ext uri="{FF2B5EF4-FFF2-40B4-BE49-F238E27FC236}">
                <a16:creationId xmlns:a16="http://schemas.microsoft.com/office/drawing/2014/main" id="{BD74F5E7-8A01-FE1D-D08A-74EB0CFC9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EC9779-5F1E-E38A-9F84-F9F63FCACF62}"/>
              </a:ext>
            </a:extLst>
          </p:cNvPr>
          <p:cNvSpPr>
            <a:spLocks noGrp="1"/>
          </p:cNvSpPr>
          <p:nvPr>
            <p:ph type="sldNum" sz="quarter" idx="12"/>
          </p:nvPr>
        </p:nvSpPr>
        <p:spPr/>
        <p:txBody>
          <a:bodyPr/>
          <a:lstStyle/>
          <a:p>
            <a:fld id="{C0B907DF-6CE9-F243-BA0B-719493048B1A}" type="slidenum">
              <a:rPr lang="en-US" smtClean="0"/>
              <a:t>‹#›</a:t>
            </a:fld>
            <a:endParaRPr lang="en-US"/>
          </a:p>
        </p:txBody>
      </p:sp>
    </p:spTree>
    <p:extLst>
      <p:ext uri="{BB962C8B-B14F-4D97-AF65-F5344CB8AC3E}">
        <p14:creationId xmlns:p14="http://schemas.microsoft.com/office/powerpoint/2010/main" val="3329222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0992-3F57-F90F-D531-11DDCF454FD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ABEB1DE-11BC-6EDE-A89C-5F8A5CC9B9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BD168B5-E56B-62AD-1FA1-066CA755092E}"/>
              </a:ext>
            </a:extLst>
          </p:cNvPr>
          <p:cNvSpPr>
            <a:spLocks noGrp="1"/>
          </p:cNvSpPr>
          <p:nvPr>
            <p:ph type="dt" sz="half" idx="10"/>
          </p:nvPr>
        </p:nvSpPr>
        <p:spPr/>
        <p:txBody>
          <a:bodyPr/>
          <a:lstStyle/>
          <a:p>
            <a:fld id="{2CE0A3BB-D926-7645-85F6-4D53F87A2696}" type="datetimeFigureOut">
              <a:rPr lang="en-US" smtClean="0"/>
              <a:t>7/3/2024</a:t>
            </a:fld>
            <a:endParaRPr lang="en-US"/>
          </a:p>
        </p:txBody>
      </p:sp>
      <p:sp>
        <p:nvSpPr>
          <p:cNvPr id="5" name="Footer Placeholder 4">
            <a:extLst>
              <a:ext uri="{FF2B5EF4-FFF2-40B4-BE49-F238E27FC236}">
                <a16:creationId xmlns:a16="http://schemas.microsoft.com/office/drawing/2014/main" id="{172D130B-A78B-FD68-B9FF-3D97CCC33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A6411-7646-E0E1-8990-CABCAD03D4CA}"/>
              </a:ext>
            </a:extLst>
          </p:cNvPr>
          <p:cNvSpPr>
            <a:spLocks noGrp="1"/>
          </p:cNvSpPr>
          <p:nvPr>
            <p:ph type="sldNum" sz="quarter" idx="12"/>
          </p:nvPr>
        </p:nvSpPr>
        <p:spPr/>
        <p:txBody>
          <a:bodyPr/>
          <a:lstStyle/>
          <a:p>
            <a:fld id="{C0B907DF-6CE9-F243-BA0B-719493048B1A}" type="slidenum">
              <a:rPr lang="en-US" smtClean="0"/>
              <a:t>‹#›</a:t>
            </a:fld>
            <a:endParaRPr lang="en-US"/>
          </a:p>
        </p:txBody>
      </p:sp>
    </p:spTree>
    <p:extLst>
      <p:ext uri="{BB962C8B-B14F-4D97-AF65-F5344CB8AC3E}">
        <p14:creationId xmlns:p14="http://schemas.microsoft.com/office/powerpoint/2010/main" val="1586671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C918-D664-7FEA-0B02-ECDF0911389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A329CC4-516D-C90F-AC36-ABB55B24236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141C658-BDBF-8CB7-4C0A-85F32F3B6F5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F481AA2-C480-C67C-9A61-24A512722030}"/>
              </a:ext>
            </a:extLst>
          </p:cNvPr>
          <p:cNvSpPr>
            <a:spLocks noGrp="1"/>
          </p:cNvSpPr>
          <p:nvPr>
            <p:ph type="dt" sz="half" idx="10"/>
          </p:nvPr>
        </p:nvSpPr>
        <p:spPr/>
        <p:txBody>
          <a:bodyPr/>
          <a:lstStyle/>
          <a:p>
            <a:fld id="{2CE0A3BB-D926-7645-85F6-4D53F87A2696}" type="datetimeFigureOut">
              <a:rPr lang="en-US" smtClean="0"/>
              <a:t>7/3/2024</a:t>
            </a:fld>
            <a:endParaRPr lang="en-US"/>
          </a:p>
        </p:txBody>
      </p:sp>
      <p:sp>
        <p:nvSpPr>
          <p:cNvPr id="6" name="Footer Placeholder 5">
            <a:extLst>
              <a:ext uri="{FF2B5EF4-FFF2-40B4-BE49-F238E27FC236}">
                <a16:creationId xmlns:a16="http://schemas.microsoft.com/office/drawing/2014/main" id="{E39D24D6-7B07-AA2E-7D0D-07E2BC7E3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203584-D408-888A-7745-316D5C884316}"/>
              </a:ext>
            </a:extLst>
          </p:cNvPr>
          <p:cNvSpPr>
            <a:spLocks noGrp="1"/>
          </p:cNvSpPr>
          <p:nvPr>
            <p:ph type="sldNum" sz="quarter" idx="12"/>
          </p:nvPr>
        </p:nvSpPr>
        <p:spPr/>
        <p:txBody>
          <a:bodyPr/>
          <a:lstStyle/>
          <a:p>
            <a:fld id="{C0B907DF-6CE9-F243-BA0B-719493048B1A}" type="slidenum">
              <a:rPr lang="en-US" smtClean="0"/>
              <a:t>‹#›</a:t>
            </a:fld>
            <a:endParaRPr lang="en-US"/>
          </a:p>
        </p:txBody>
      </p:sp>
    </p:spTree>
    <p:extLst>
      <p:ext uri="{BB962C8B-B14F-4D97-AF65-F5344CB8AC3E}">
        <p14:creationId xmlns:p14="http://schemas.microsoft.com/office/powerpoint/2010/main" val="3234900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49D6-F53C-62D7-FECD-CAAA4BE7AA2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AF808A-FE8D-4E5A-C62D-19F79678B4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4147E0-B5B2-BC04-9BE8-6FC4A306A88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88BADA2-175A-FF4C-360E-B8F8BFA842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A482AF4-ECA0-60D2-85BD-D4380DE5937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2EC1146-90D8-DE95-35EF-5E981900E0B4}"/>
              </a:ext>
            </a:extLst>
          </p:cNvPr>
          <p:cNvSpPr>
            <a:spLocks noGrp="1"/>
          </p:cNvSpPr>
          <p:nvPr>
            <p:ph type="dt" sz="half" idx="10"/>
          </p:nvPr>
        </p:nvSpPr>
        <p:spPr/>
        <p:txBody>
          <a:bodyPr/>
          <a:lstStyle/>
          <a:p>
            <a:fld id="{2CE0A3BB-D926-7645-85F6-4D53F87A2696}" type="datetimeFigureOut">
              <a:rPr lang="en-US" smtClean="0"/>
              <a:t>7/3/2024</a:t>
            </a:fld>
            <a:endParaRPr lang="en-US"/>
          </a:p>
        </p:txBody>
      </p:sp>
      <p:sp>
        <p:nvSpPr>
          <p:cNvPr id="8" name="Footer Placeholder 7">
            <a:extLst>
              <a:ext uri="{FF2B5EF4-FFF2-40B4-BE49-F238E27FC236}">
                <a16:creationId xmlns:a16="http://schemas.microsoft.com/office/drawing/2014/main" id="{B6F8B90D-2C7B-EB27-E2D9-5C5139A933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BAA510-8A7D-0702-9B43-65E1B0C3235E}"/>
              </a:ext>
            </a:extLst>
          </p:cNvPr>
          <p:cNvSpPr>
            <a:spLocks noGrp="1"/>
          </p:cNvSpPr>
          <p:nvPr>
            <p:ph type="sldNum" sz="quarter" idx="12"/>
          </p:nvPr>
        </p:nvSpPr>
        <p:spPr/>
        <p:txBody>
          <a:bodyPr/>
          <a:lstStyle/>
          <a:p>
            <a:fld id="{C0B907DF-6CE9-F243-BA0B-719493048B1A}" type="slidenum">
              <a:rPr lang="en-US" smtClean="0"/>
              <a:t>‹#›</a:t>
            </a:fld>
            <a:endParaRPr lang="en-US"/>
          </a:p>
        </p:txBody>
      </p:sp>
    </p:spTree>
    <p:extLst>
      <p:ext uri="{BB962C8B-B14F-4D97-AF65-F5344CB8AC3E}">
        <p14:creationId xmlns:p14="http://schemas.microsoft.com/office/powerpoint/2010/main" val="3502709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1927-5D45-C2C0-0BF7-9D51252E6B7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4CF7F60-E08F-A383-1478-C161E951A3E7}"/>
              </a:ext>
            </a:extLst>
          </p:cNvPr>
          <p:cNvSpPr>
            <a:spLocks noGrp="1"/>
          </p:cNvSpPr>
          <p:nvPr>
            <p:ph type="dt" sz="half" idx="10"/>
          </p:nvPr>
        </p:nvSpPr>
        <p:spPr/>
        <p:txBody>
          <a:bodyPr/>
          <a:lstStyle/>
          <a:p>
            <a:fld id="{2CE0A3BB-D926-7645-85F6-4D53F87A2696}" type="datetimeFigureOut">
              <a:rPr lang="en-US" smtClean="0"/>
              <a:t>7/3/2024</a:t>
            </a:fld>
            <a:endParaRPr lang="en-US"/>
          </a:p>
        </p:txBody>
      </p:sp>
      <p:sp>
        <p:nvSpPr>
          <p:cNvPr id="4" name="Footer Placeholder 3">
            <a:extLst>
              <a:ext uri="{FF2B5EF4-FFF2-40B4-BE49-F238E27FC236}">
                <a16:creationId xmlns:a16="http://schemas.microsoft.com/office/drawing/2014/main" id="{AE6A06BA-4F08-401D-1524-7BBFE66609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C4B7CD-EDDD-E347-24D9-E9F0BBB8F754}"/>
              </a:ext>
            </a:extLst>
          </p:cNvPr>
          <p:cNvSpPr>
            <a:spLocks noGrp="1"/>
          </p:cNvSpPr>
          <p:nvPr>
            <p:ph type="sldNum" sz="quarter" idx="12"/>
          </p:nvPr>
        </p:nvSpPr>
        <p:spPr/>
        <p:txBody>
          <a:bodyPr/>
          <a:lstStyle/>
          <a:p>
            <a:fld id="{C0B907DF-6CE9-F243-BA0B-719493048B1A}" type="slidenum">
              <a:rPr lang="en-US" smtClean="0"/>
              <a:t>‹#›</a:t>
            </a:fld>
            <a:endParaRPr lang="en-US"/>
          </a:p>
        </p:txBody>
      </p:sp>
    </p:spTree>
    <p:extLst>
      <p:ext uri="{BB962C8B-B14F-4D97-AF65-F5344CB8AC3E}">
        <p14:creationId xmlns:p14="http://schemas.microsoft.com/office/powerpoint/2010/main" val="4093975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205C42-8C62-3EE3-2392-7D429CD461CB}"/>
              </a:ext>
            </a:extLst>
          </p:cNvPr>
          <p:cNvSpPr>
            <a:spLocks noGrp="1"/>
          </p:cNvSpPr>
          <p:nvPr>
            <p:ph type="dt" sz="half" idx="10"/>
          </p:nvPr>
        </p:nvSpPr>
        <p:spPr/>
        <p:txBody>
          <a:bodyPr/>
          <a:lstStyle/>
          <a:p>
            <a:fld id="{2CE0A3BB-D926-7645-85F6-4D53F87A2696}" type="datetimeFigureOut">
              <a:rPr lang="en-US" smtClean="0"/>
              <a:t>7/3/2024</a:t>
            </a:fld>
            <a:endParaRPr lang="en-US"/>
          </a:p>
        </p:txBody>
      </p:sp>
      <p:sp>
        <p:nvSpPr>
          <p:cNvPr id="3" name="Footer Placeholder 2">
            <a:extLst>
              <a:ext uri="{FF2B5EF4-FFF2-40B4-BE49-F238E27FC236}">
                <a16:creationId xmlns:a16="http://schemas.microsoft.com/office/drawing/2014/main" id="{EC268670-DBC7-D52E-4E95-79453208E3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2BD004-A9B8-5FB1-2CB7-2F21DF86656A}"/>
              </a:ext>
            </a:extLst>
          </p:cNvPr>
          <p:cNvSpPr>
            <a:spLocks noGrp="1"/>
          </p:cNvSpPr>
          <p:nvPr>
            <p:ph type="sldNum" sz="quarter" idx="12"/>
          </p:nvPr>
        </p:nvSpPr>
        <p:spPr/>
        <p:txBody>
          <a:bodyPr/>
          <a:lstStyle/>
          <a:p>
            <a:fld id="{C0B907DF-6CE9-F243-BA0B-719493048B1A}" type="slidenum">
              <a:rPr lang="en-US" smtClean="0"/>
              <a:t>‹#›</a:t>
            </a:fld>
            <a:endParaRPr lang="en-US"/>
          </a:p>
        </p:txBody>
      </p:sp>
    </p:spTree>
    <p:extLst>
      <p:ext uri="{BB962C8B-B14F-4D97-AF65-F5344CB8AC3E}">
        <p14:creationId xmlns:p14="http://schemas.microsoft.com/office/powerpoint/2010/main" val="2165765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E2D99-241B-A66E-7074-39D06E5A856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0D33CE7-393E-FA5C-69B0-FB4324ED9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EB8C92A-8ADB-6DBF-22DB-75EB6AFECB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A6BE741-C036-4181-5858-BCD6D823FF27}"/>
              </a:ext>
            </a:extLst>
          </p:cNvPr>
          <p:cNvSpPr>
            <a:spLocks noGrp="1"/>
          </p:cNvSpPr>
          <p:nvPr>
            <p:ph type="dt" sz="half" idx="10"/>
          </p:nvPr>
        </p:nvSpPr>
        <p:spPr/>
        <p:txBody>
          <a:bodyPr/>
          <a:lstStyle/>
          <a:p>
            <a:fld id="{2CE0A3BB-D926-7645-85F6-4D53F87A2696}" type="datetimeFigureOut">
              <a:rPr lang="en-US" smtClean="0"/>
              <a:t>7/3/2024</a:t>
            </a:fld>
            <a:endParaRPr lang="en-US"/>
          </a:p>
        </p:txBody>
      </p:sp>
      <p:sp>
        <p:nvSpPr>
          <p:cNvPr id="6" name="Footer Placeholder 5">
            <a:extLst>
              <a:ext uri="{FF2B5EF4-FFF2-40B4-BE49-F238E27FC236}">
                <a16:creationId xmlns:a16="http://schemas.microsoft.com/office/drawing/2014/main" id="{54F0C304-E1C4-E577-FBF7-52B827F151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F802B-2679-9259-97B5-BC74C33ED7A8}"/>
              </a:ext>
            </a:extLst>
          </p:cNvPr>
          <p:cNvSpPr>
            <a:spLocks noGrp="1"/>
          </p:cNvSpPr>
          <p:nvPr>
            <p:ph type="sldNum" sz="quarter" idx="12"/>
          </p:nvPr>
        </p:nvSpPr>
        <p:spPr/>
        <p:txBody>
          <a:bodyPr/>
          <a:lstStyle/>
          <a:p>
            <a:fld id="{C0B907DF-6CE9-F243-BA0B-719493048B1A}" type="slidenum">
              <a:rPr lang="en-US" smtClean="0"/>
              <a:t>‹#›</a:t>
            </a:fld>
            <a:endParaRPr lang="en-US"/>
          </a:p>
        </p:txBody>
      </p:sp>
    </p:spTree>
    <p:extLst>
      <p:ext uri="{BB962C8B-B14F-4D97-AF65-F5344CB8AC3E}">
        <p14:creationId xmlns:p14="http://schemas.microsoft.com/office/powerpoint/2010/main" val="1814769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8F12-DE0E-F40C-ABAA-23F15497D6C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464299E-380B-1B55-730B-234B524DF1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2B441F-ECDD-C69C-F50A-F7285BBE3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17B4FB4-A2AA-E442-0386-2CF585FB688E}"/>
              </a:ext>
            </a:extLst>
          </p:cNvPr>
          <p:cNvSpPr>
            <a:spLocks noGrp="1"/>
          </p:cNvSpPr>
          <p:nvPr>
            <p:ph type="dt" sz="half" idx="10"/>
          </p:nvPr>
        </p:nvSpPr>
        <p:spPr/>
        <p:txBody>
          <a:bodyPr/>
          <a:lstStyle/>
          <a:p>
            <a:fld id="{2CE0A3BB-D926-7645-85F6-4D53F87A2696}" type="datetimeFigureOut">
              <a:rPr lang="en-US" smtClean="0"/>
              <a:t>7/3/2024</a:t>
            </a:fld>
            <a:endParaRPr lang="en-US"/>
          </a:p>
        </p:txBody>
      </p:sp>
      <p:sp>
        <p:nvSpPr>
          <p:cNvPr id="6" name="Footer Placeholder 5">
            <a:extLst>
              <a:ext uri="{FF2B5EF4-FFF2-40B4-BE49-F238E27FC236}">
                <a16:creationId xmlns:a16="http://schemas.microsoft.com/office/drawing/2014/main" id="{947BD198-0809-FF18-223D-066932FB7F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AACFB6-065E-9F17-A38B-68986B27472B}"/>
              </a:ext>
            </a:extLst>
          </p:cNvPr>
          <p:cNvSpPr>
            <a:spLocks noGrp="1"/>
          </p:cNvSpPr>
          <p:nvPr>
            <p:ph type="sldNum" sz="quarter" idx="12"/>
          </p:nvPr>
        </p:nvSpPr>
        <p:spPr/>
        <p:txBody>
          <a:bodyPr/>
          <a:lstStyle/>
          <a:p>
            <a:fld id="{C0B907DF-6CE9-F243-BA0B-719493048B1A}" type="slidenum">
              <a:rPr lang="en-US" smtClean="0"/>
              <a:t>‹#›</a:t>
            </a:fld>
            <a:endParaRPr lang="en-US"/>
          </a:p>
        </p:txBody>
      </p:sp>
    </p:spTree>
    <p:extLst>
      <p:ext uri="{BB962C8B-B14F-4D97-AF65-F5344CB8AC3E}">
        <p14:creationId xmlns:p14="http://schemas.microsoft.com/office/powerpoint/2010/main" val="1361535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C0D05-BBFA-FC20-DE08-FADCC39A50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87311D3-B122-84AC-173B-EA3CE73B00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4D1E31-CBA0-E042-5E39-ADEB5C0EFD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0A3BB-D926-7645-85F6-4D53F87A2696}" type="datetimeFigureOut">
              <a:rPr lang="en-US" smtClean="0"/>
              <a:t>7/3/2024</a:t>
            </a:fld>
            <a:endParaRPr lang="en-US"/>
          </a:p>
        </p:txBody>
      </p:sp>
      <p:sp>
        <p:nvSpPr>
          <p:cNvPr id="5" name="Footer Placeholder 4">
            <a:extLst>
              <a:ext uri="{FF2B5EF4-FFF2-40B4-BE49-F238E27FC236}">
                <a16:creationId xmlns:a16="http://schemas.microsoft.com/office/drawing/2014/main" id="{F4F6AEB7-A705-6E7A-EF85-1DEB52782B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E27E4E-E1D1-D919-7F2C-2BA7BC0D29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907DF-6CE9-F243-BA0B-719493048B1A}" type="slidenum">
              <a:rPr lang="en-US" smtClean="0"/>
              <a:t>‹#›</a:t>
            </a:fld>
            <a:endParaRPr lang="en-US"/>
          </a:p>
        </p:txBody>
      </p:sp>
    </p:spTree>
    <p:extLst>
      <p:ext uri="{BB962C8B-B14F-4D97-AF65-F5344CB8AC3E}">
        <p14:creationId xmlns:p14="http://schemas.microsoft.com/office/powerpoint/2010/main" val="3278114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police.govt.nz/standing-together-against-hate"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8">
            <a:extLst>
              <a:ext uri="{FF2B5EF4-FFF2-40B4-BE49-F238E27FC236}">
                <a16:creationId xmlns:a16="http://schemas.microsoft.com/office/drawing/2014/main" id="{0214A00A-6221-34AE-2C1B-1C0548BB0748}"/>
              </a:ext>
            </a:extLst>
          </p:cNvPr>
          <p:cNvPicPr>
            <a:picLocks noChangeAspect="1"/>
          </p:cNvPicPr>
          <p:nvPr/>
        </p:nvPicPr>
        <p:blipFill rotWithShape="1">
          <a:blip r:embed="rId3"/>
          <a:srcRect t="25660" b="25660"/>
          <a:stretch/>
        </p:blipFill>
        <p:spPr>
          <a:xfrm>
            <a:off x="6454040" y="2047446"/>
            <a:ext cx="4202972" cy="3558238"/>
          </a:xfrm>
        </p:spPr>
      </p:pic>
      <p:pic>
        <p:nvPicPr>
          <p:cNvPr id="6" name="Picture 5">
            <a:extLst>
              <a:ext uri="{FF2B5EF4-FFF2-40B4-BE49-F238E27FC236}">
                <a16:creationId xmlns:a16="http://schemas.microsoft.com/office/drawing/2014/main" id="{F50C4EC4-2564-7FD9-97CA-AC2650EE7A13}"/>
              </a:ext>
            </a:extLst>
          </p:cNvPr>
          <p:cNvPicPr>
            <a:picLocks noChangeAspect="1"/>
          </p:cNvPicPr>
          <p:nvPr/>
        </p:nvPicPr>
        <p:blipFill>
          <a:blip r:embed="rId4"/>
          <a:stretch>
            <a:fillRect/>
          </a:stretch>
        </p:blipFill>
        <p:spPr>
          <a:xfrm>
            <a:off x="0" y="209371"/>
            <a:ext cx="12192000" cy="6439258"/>
          </a:xfrm>
          <a:prstGeom prst="rect">
            <a:avLst/>
          </a:prstGeom>
        </p:spPr>
      </p:pic>
    </p:spTree>
    <p:extLst>
      <p:ext uri="{BB962C8B-B14F-4D97-AF65-F5344CB8AC3E}">
        <p14:creationId xmlns:p14="http://schemas.microsoft.com/office/powerpoint/2010/main" val="1183614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8D616C-9057-E6DD-B293-E581C54EDDD7}"/>
              </a:ext>
            </a:extLst>
          </p:cNvPr>
          <p:cNvSpPr/>
          <p:nvPr/>
        </p:nvSpPr>
        <p:spPr>
          <a:xfrm>
            <a:off x="0" y="0"/>
            <a:ext cx="12192000" cy="6858000"/>
          </a:xfrm>
          <a:prstGeom prst="rect">
            <a:avLst/>
          </a:prstGeom>
          <a:solidFill>
            <a:srgbClr val="CFE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8" name="Picture 7">
            <a:extLst>
              <a:ext uri="{FF2B5EF4-FFF2-40B4-BE49-F238E27FC236}">
                <a16:creationId xmlns:a16="http://schemas.microsoft.com/office/drawing/2014/main" id="{50B95D66-1785-3D1E-B720-AADC695C401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6211" y="0"/>
            <a:ext cx="12165789" cy="6858000"/>
          </a:xfrm>
          <a:prstGeom prst="rect">
            <a:avLst/>
          </a:prstGeom>
        </p:spPr>
      </p:pic>
      <p:sp>
        <p:nvSpPr>
          <p:cNvPr id="9" name="Flowchart: Connector 8">
            <a:extLst>
              <a:ext uri="{FF2B5EF4-FFF2-40B4-BE49-F238E27FC236}">
                <a16:creationId xmlns:a16="http://schemas.microsoft.com/office/drawing/2014/main" id="{05B3A226-D91E-8593-45BB-14A8F68E88DB}"/>
              </a:ext>
            </a:extLst>
          </p:cNvPr>
          <p:cNvSpPr/>
          <p:nvPr/>
        </p:nvSpPr>
        <p:spPr>
          <a:xfrm>
            <a:off x="598675" y="882501"/>
            <a:ext cx="2193851" cy="2200941"/>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dirty="0">
                <a:solidFill>
                  <a:schemeClr val="tx1"/>
                </a:solidFill>
              </a:rPr>
              <a:t>“</a:t>
            </a:r>
            <a:r>
              <a:rPr lang="en-AU" sz="1700" i="1" dirty="0">
                <a:solidFill>
                  <a:schemeClr val="tx1"/>
                </a:solidFill>
              </a:rPr>
              <a:t>For the first time in my life in New Zealand, my dad said </a:t>
            </a:r>
            <a:r>
              <a:rPr lang="en-AU" sz="1700" b="1" i="1" dirty="0">
                <a:solidFill>
                  <a:schemeClr val="tx1"/>
                </a:solidFill>
              </a:rPr>
              <a:t>please be careful, son</a:t>
            </a:r>
            <a:r>
              <a:rPr lang="en-AU" sz="1700" dirty="0">
                <a:solidFill>
                  <a:schemeClr val="tx1"/>
                </a:solidFill>
              </a:rPr>
              <a:t>.”</a:t>
            </a:r>
            <a:endParaRPr lang="en-NZ" sz="1700" dirty="0">
              <a:solidFill>
                <a:schemeClr val="tx1"/>
              </a:solidFill>
            </a:endParaRPr>
          </a:p>
        </p:txBody>
      </p:sp>
      <p:sp>
        <p:nvSpPr>
          <p:cNvPr id="10" name="Flowchart: Connector 9">
            <a:extLst>
              <a:ext uri="{FF2B5EF4-FFF2-40B4-BE49-F238E27FC236}">
                <a16:creationId xmlns:a16="http://schemas.microsoft.com/office/drawing/2014/main" id="{360A0A6A-85B5-F0B9-36B2-9390C76002C2}"/>
              </a:ext>
            </a:extLst>
          </p:cNvPr>
          <p:cNvSpPr/>
          <p:nvPr/>
        </p:nvSpPr>
        <p:spPr>
          <a:xfrm>
            <a:off x="2435755" y="2674089"/>
            <a:ext cx="2810832" cy="2740094"/>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i="1" dirty="0">
                <a:solidFill>
                  <a:schemeClr val="tx1"/>
                </a:solidFill>
              </a:rPr>
              <a:t>“</a:t>
            </a:r>
            <a:r>
              <a:rPr lang="en-AU" sz="1700" b="1" i="1" dirty="0">
                <a:solidFill>
                  <a:schemeClr val="tx1"/>
                </a:solidFill>
              </a:rPr>
              <a:t>That attack gave so much fuel </a:t>
            </a:r>
            <a:r>
              <a:rPr lang="en-AU" sz="1700" i="1" dirty="0">
                <a:solidFill>
                  <a:schemeClr val="tx1"/>
                </a:solidFill>
              </a:rPr>
              <a:t>for it to be okay, to slur at or comment on, or be even more condescending to people who presented like me.” </a:t>
            </a:r>
            <a:endParaRPr lang="en-NZ" sz="1700" i="1" dirty="0">
              <a:solidFill>
                <a:schemeClr val="tx1"/>
              </a:solidFill>
            </a:endParaRPr>
          </a:p>
        </p:txBody>
      </p:sp>
      <p:sp>
        <p:nvSpPr>
          <p:cNvPr id="11" name="Flowchart: Connector 10">
            <a:extLst>
              <a:ext uri="{FF2B5EF4-FFF2-40B4-BE49-F238E27FC236}">
                <a16:creationId xmlns:a16="http://schemas.microsoft.com/office/drawing/2014/main" id="{C904A33C-8742-9687-11F0-09273F3E235E}"/>
              </a:ext>
            </a:extLst>
          </p:cNvPr>
          <p:cNvSpPr/>
          <p:nvPr/>
        </p:nvSpPr>
        <p:spPr>
          <a:xfrm>
            <a:off x="5573814" y="4442857"/>
            <a:ext cx="1404688" cy="1300935"/>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i="1" dirty="0">
                <a:solidFill>
                  <a:schemeClr val="tx1"/>
                </a:solidFill>
              </a:rPr>
              <a:t>“And </a:t>
            </a:r>
            <a:r>
              <a:rPr lang="en-AU" sz="1700" b="1" i="1" dirty="0">
                <a:solidFill>
                  <a:schemeClr val="tx1"/>
                </a:solidFill>
              </a:rPr>
              <a:t>he knew that</a:t>
            </a:r>
            <a:r>
              <a:rPr lang="en-AU" sz="1700" i="1" dirty="0">
                <a:solidFill>
                  <a:schemeClr val="tx1"/>
                </a:solidFill>
              </a:rPr>
              <a:t>.”</a:t>
            </a:r>
            <a:endParaRPr lang="en-NZ" sz="1700" i="1" dirty="0">
              <a:solidFill>
                <a:schemeClr val="tx1"/>
              </a:solidFill>
            </a:endParaRPr>
          </a:p>
        </p:txBody>
      </p:sp>
      <p:sp>
        <p:nvSpPr>
          <p:cNvPr id="13" name="TextBox 12">
            <a:extLst>
              <a:ext uri="{FF2B5EF4-FFF2-40B4-BE49-F238E27FC236}">
                <a16:creationId xmlns:a16="http://schemas.microsoft.com/office/drawing/2014/main" id="{DD79D2A8-1E9B-B03F-1200-F58EF664B1CB}"/>
              </a:ext>
            </a:extLst>
          </p:cNvPr>
          <p:cNvSpPr txBox="1"/>
          <p:nvPr/>
        </p:nvSpPr>
        <p:spPr>
          <a:xfrm>
            <a:off x="7731251" y="3462108"/>
            <a:ext cx="3708000" cy="3262432"/>
          </a:xfrm>
          <a:prstGeom prst="rect">
            <a:avLst/>
          </a:prstGeom>
          <a:solidFill>
            <a:schemeClr val="bg1">
              <a:alpha val="18000"/>
            </a:schemeClr>
          </a:solidFill>
          <a:ln w="38100">
            <a:solidFill>
              <a:schemeClr val="bg1"/>
            </a:solidFill>
          </a:ln>
        </p:spPr>
        <p:txBody>
          <a:bodyPr wrap="square" rtlCol="0">
            <a:spAutoFit/>
          </a:bodyPr>
          <a:lstStyle/>
          <a:p>
            <a:pPr algn="ctr"/>
            <a:r>
              <a:rPr lang="mi-NZ" sz="2400" b="1" dirty="0" err="1">
                <a:solidFill>
                  <a:schemeClr val="bg1"/>
                </a:solidFill>
              </a:rPr>
              <a:t>We</a:t>
            </a:r>
            <a:r>
              <a:rPr lang="mi-NZ" sz="2400" b="1" dirty="0">
                <a:solidFill>
                  <a:schemeClr val="bg1"/>
                </a:solidFill>
              </a:rPr>
              <a:t> </a:t>
            </a:r>
            <a:r>
              <a:rPr lang="mi-NZ" sz="2400" b="1" dirty="0" err="1">
                <a:solidFill>
                  <a:schemeClr val="bg1"/>
                </a:solidFill>
              </a:rPr>
              <a:t>know</a:t>
            </a:r>
            <a:r>
              <a:rPr lang="mi-NZ" sz="2400" b="1" dirty="0">
                <a:solidFill>
                  <a:schemeClr val="bg1"/>
                </a:solidFill>
              </a:rPr>
              <a:t> </a:t>
            </a:r>
            <a:r>
              <a:rPr lang="mi-NZ" sz="2400" b="1" dirty="0" err="1">
                <a:solidFill>
                  <a:schemeClr val="bg1"/>
                </a:solidFill>
              </a:rPr>
              <a:t>that</a:t>
            </a:r>
            <a:r>
              <a:rPr lang="mi-NZ" sz="2400" b="1" dirty="0">
                <a:solidFill>
                  <a:schemeClr val="bg1"/>
                </a:solidFill>
              </a:rPr>
              <a:t> </a:t>
            </a:r>
            <a:r>
              <a:rPr lang="mi-NZ" sz="2400" b="1" dirty="0" err="1">
                <a:solidFill>
                  <a:schemeClr val="bg1"/>
                </a:solidFill>
              </a:rPr>
              <a:t>hate</a:t>
            </a:r>
            <a:r>
              <a:rPr lang="mi-NZ" sz="2400" b="1" dirty="0">
                <a:solidFill>
                  <a:schemeClr val="bg1"/>
                </a:solidFill>
              </a:rPr>
              <a:t> </a:t>
            </a:r>
            <a:r>
              <a:rPr lang="mi-NZ" sz="2400" b="1" dirty="0" err="1">
                <a:solidFill>
                  <a:schemeClr val="bg1"/>
                </a:solidFill>
              </a:rPr>
              <a:t>can</a:t>
            </a:r>
            <a:r>
              <a:rPr lang="mi-NZ" sz="2400" b="1" dirty="0">
                <a:solidFill>
                  <a:schemeClr val="bg1"/>
                </a:solidFill>
              </a:rPr>
              <a:t> </a:t>
            </a:r>
            <a:r>
              <a:rPr lang="mi-NZ" sz="2400" b="1" dirty="0" err="1">
                <a:solidFill>
                  <a:schemeClr val="bg1"/>
                </a:solidFill>
              </a:rPr>
              <a:t>spread</a:t>
            </a:r>
            <a:r>
              <a:rPr lang="mi-NZ" sz="2400" b="1" dirty="0">
                <a:solidFill>
                  <a:schemeClr val="bg1"/>
                </a:solidFill>
              </a:rPr>
              <a:t> </a:t>
            </a:r>
            <a:r>
              <a:rPr lang="mi-NZ" sz="2400" b="1" dirty="0" err="1">
                <a:solidFill>
                  <a:schemeClr val="bg1"/>
                </a:solidFill>
              </a:rPr>
              <a:t>quickly</a:t>
            </a:r>
            <a:r>
              <a:rPr lang="mi-NZ" sz="2400" b="1" dirty="0">
                <a:solidFill>
                  <a:schemeClr val="bg1"/>
                </a:solidFill>
              </a:rPr>
              <a:t>, and </a:t>
            </a:r>
            <a:r>
              <a:rPr lang="mi-NZ" sz="2400" b="1" dirty="0" err="1">
                <a:solidFill>
                  <a:schemeClr val="bg1"/>
                </a:solidFill>
              </a:rPr>
              <a:t>can</a:t>
            </a:r>
            <a:r>
              <a:rPr lang="mi-NZ" sz="2400" b="1" dirty="0">
                <a:solidFill>
                  <a:schemeClr val="bg1"/>
                </a:solidFill>
              </a:rPr>
              <a:t> </a:t>
            </a:r>
            <a:r>
              <a:rPr lang="mi-NZ" sz="2400" b="1" dirty="0" err="1">
                <a:solidFill>
                  <a:schemeClr val="bg1"/>
                </a:solidFill>
              </a:rPr>
              <a:t>create</a:t>
            </a:r>
            <a:r>
              <a:rPr lang="mi-NZ" sz="2400" b="1" dirty="0">
                <a:solidFill>
                  <a:schemeClr val="bg1"/>
                </a:solidFill>
              </a:rPr>
              <a:t> communities </a:t>
            </a:r>
            <a:r>
              <a:rPr lang="mi-NZ" sz="2400" b="1" dirty="0" err="1">
                <a:solidFill>
                  <a:schemeClr val="bg1"/>
                </a:solidFill>
              </a:rPr>
              <a:t>of</a:t>
            </a:r>
            <a:r>
              <a:rPr lang="mi-NZ" sz="2400" b="1" dirty="0">
                <a:solidFill>
                  <a:schemeClr val="bg1"/>
                </a:solidFill>
              </a:rPr>
              <a:t> </a:t>
            </a:r>
            <a:r>
              <a:rPr lang="mi-NZ" sz="2400" b="1" dirty="0" err="1">
                <a:solidFill>
                  <a:schemeClr val="bg1"/>
                </a:solidFill>
              </a:rPr>
              <a:t>victims</a:t>
            </a:r>
            <a:r>
              <a:rPr lang="mi-NZ" sz="2400" b="1" dirty="0">
                <a:solidFill>
                  <a:schemeClr val="bg1"/>
                </a:solidFill>
              </a:rPr>
              <a:t>. </a:t>
            </a:r>
          </a:p>
          <a:p>
            <a:pPr algn="ctr"/>
            <a:endParaRPr lang="mi-NZ" sz="1400" b="1" dirty="0">
              <a:solidFill>
                <a:schemeClr val="bg1"/>
              </a:solidFill>
            </a:endParaRPr>
          </a:p>
          <a:p>
            <a:pPr algn="ctr"/>
            <a:r>
              <a:rPr lang="mi-NZ" sz="2400" b="1" dirty="0" err="1">
                <a:solidFill>
                  <a:schemeClr val="bg1"/>
                </a:solidFill>
              </a:rPr>
              <a:t>What</a:t>
            </a:r>
            <a:r>
              <a:rPr lang="mi-NZ" sz="2400" b="1" dirty="0">
                <a:solidFill>
                  <a:schemeClr val="bg1"/>
                </a:solidFill>
              </a:rPr>
              <a:t> </a:t>
            </a:r>
            <a:r>
              <a:rPr lang="mi-NZ" sz="2400" b="1" dirty="0" err="1">
                <a:solidFill>
                  <a:schemeClr val="bg1"/>
                </a:solidFill>
              </a:rPr>
              <a:t>actions</a:t>
            </a:r>
            <a:r>
              <a:rPr lang="mi-NZ" sz="2400" b="1" dirty="0">
                <a:solidFill>
                  <a:schemeClr val="bg1"/>
                </a:solidFill>
              </a:rPr>
              <a:t> </a:t>
            </a:r>
            <a:r>
              <a:rPr lang="mi-NZ" sz="2400" b="1" dirty="0" err="1">
                <a:solidFill>
                  <a:schemeClr val="bg1"/>
                </a:solidFill>
              </a:rPr>
              <a:t>could</a:t>
            </a:r>
            <a:r>
              <a:rPr lang="mi-NZ" sz="2400" b="1" dirty="0">
                <a:solidFill>
                  <a:schemeClr val="bg1"/>
                </a:solidFill>
              </a:rPr>
              <a:t> </a:t>
            </a:r>
            <a:r>
              <a:rPr lang="mi-NZ" sz="2400" b="1" dirty="0" err="1">
                <a:solidFill>
                  <a:schemeClr val="bg1"/>
                </a:solidFill>
              </a:rPr>
              <a:t>you</a:t>
            </a:r>
            <a:r>
              <a:rPr lang="mi-NZ" sz="2400" b="1" dirty="0">
                <a:solidFill>
                  <a:schemeClr val="bg1"/>
                </a:solidFill>
              </a:rPr>
              <a:t> take to </a:t>
            </a:r>
            <a:r>
              <a:rPr lang="mi-NZ" sz="2400" b="1" dirty="0" err="1">
                <a:solidFill>
                  <a:schemeClr val="bg1"/>
                </a:solidFill>
              </a:rPr>
              <a:t>address</a:t>
            </a:r>
            <a:r>
              <a:rPr lang="mi-NZ" sz="2400" b="1" dirty="0">
                <a:solidFill>
                  <a:schemeClr val="bg1"/>
                </a:solidFill>
              </a:rPr>
              <a:t> </a:t>
            </a:r>
            <a:r>
              <a:rPr lang="mi-NZ" sz="2400" b="1" dirty="0" err="1">
                <a:solidFill>
                  <a:schemeClr val="bg1"/>
                </a:solidFill>
              </a:rPr>
              <a:t>hate-motivated</a:t>
            </a:r>
            <a:r>
              <a:rPr lang="mi-NZ" sz="2400" b="1" dirty="0">
                <a:solidFill>
                  <a:schemeClr val="bg1"/>
                </a:solidFill>
              </a:rPr>
              <a:t> </a:t>
            </a:r>
            <a:r>
              <a:rPr lang="mi-NZ" sz="2400" b="1" dirty="0" err="1">
                <a:solidFill>
                  <a:schemeClr val="bg1"/>
                </a:solidFill>
              </a:rPr>
              <a:t>behaviour</a:t>
            </a:r>
            <a:r>
              <a:rPr lang="mi-NZ" sz="2400" b="1" dirty="0">
                <a:solidFill>
                  <a:schemeClr val="bg1"/>
                </a:solidFill>
              </a:rPr>
              <a:t> </a:t>
            </a:r>
            <a:r>
              <a:rPr lang="mi-NZ" sz="2400" b="1" dirty="0" err="1">
                <a:solidFill>
                  <a:schemeClr val="bg1"/>
                </a:solidFill>
              </a:rPr>
              <a:t>in</a:t>
            </a:r>
            <a:r>
              <a:rPr lang="mi-NZ" sz="2400" b="1" dirty="0">
                <a:solidFill>
                  <a:schemeClr val="bg1"/>
                </a:solidFill>
              </a:rPr>
              <a:t> your </a:t>
            </a:r>
            <a:r>
              <a:rPr lang="mi-NZ" sz="2400" b="1" dirty="0" err="1">
                <a:solidFill>
                  <a:schemeClr val="bg1"/>
                </a:solidFill>
              </a:rPr>
              <a:t>workplace</a:t>
            </a:r>
            <a:r>
              <a:rPr lang="mi-NZ" sz="2400" b="1" dirty="0">
                <a:solidFill>
                  <a:schemeClr val="bg1"/>
                </a:solidFill>
              </a:rPr>
              <a:t> or school?</a:t>
            </a:r>
          </a:p>
        </p:txBody>
      </p:sp>
    </p:spTree>
    <p:extLst>
      <p:ext uri="{BB962C8B-B14F-4D97-AF65-F5344CB8AC3E}">
        <p14:creationId xmlns:p14="http://schemas.microsoft.com/office/powerpoint/2010/main" val="238094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140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 calcmode="lin" valueType="num">
                                      <p:cBhvr>
                                        <p:cTn id="9"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9"/>
                                        </p:tgtEl>
                                      </p:cBhvr>
                                    </p:animEffect>
                                  </p:childTnLst>
                                </p:cTn>
                              </p:par>
                            </p:childTnLst>
                          </p:cTn>
                        </p:par>
                        <p:par>
                          <p:cTn id="12" fill="hold">
                            <p:stCondLst>
                              <p:cond delay="9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6" dur="1000" fill="hold"/>
                                        <p:tgtEl>
                                          <p:spTgt spid="10"/>
                                        </p:tgtEl>
                                        <p:attrNameLst>
                                          <p:attrName>ppt_y</p:attrName>
                                        </p:attrNameLst>
                                      </p:cBhvr>
                                      <p:tavLst>
                                        <p:tav tm="0">
                                          <p:val>
                                            <p:strVal val="#ppt_y"/>
                                          </p:val>
                                        </p:tav>
                                        <p:tav tm="100000">
                                          <p:val>
                                            <p:strVal val="#ppt_y"/>
                                          </p:val>
                                        </p:tav>
                                      </p:tavLst>
                                    </p:anim>
                                    <p:anim calcmode="lin" valueType="num">
                                      <p:cBhvr>
                                        <p:cTn id="17" dur="1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8" dur="1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1000" tmFilter="0,0; .5, 1; 1, 1"/>
                                        <p:tgtEl>
                                          <p:spTgt spid="10"/>
                                        </p:tgtEl>
                                      </p:cBhvr>
                                    </p:animEffect>
                                  </p:childTnLst>
                                </p:cTn>
                              </p:par>
                            </p:childTnLst>
                          </p:cTn>
                        </p:par>
                        <p:par>
                          <p:cTn id="20" fill="hold">
                            <p:stCondLst>
                              <p:cond delay="211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11"/>
                                        </p:tgtEl>
                                        <p:attrNameLst>
                                          <p:attrName>ppt_y</p:attrName>
                                        </p:attrNameLst>
                                      </p:cBhvr>
                                      <p:tavLst>
                                        <p:tav tm="0">
                                          <p:val>
                                            <p:strVal val="#ppt_y"/>
                                          </p:val>
                                        </p:tav>
                                        <p:tav tm="100000">
                                          <p:val>
                                            <p:strVal val="#ppt_y"/>
                                          </p:val>
                                        </p:tav>
                                      </p:tavLst>
                                    </p:anim>
                                    <p:anim calcmode="lin" valueType="num">
                                      <p:cBhvr>
                                        <p:cTn id="25" dur="10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8D616C-9057-E6DD-B293-E581C54EDDD7}"/>
              </a:ext>
            </a:extLst>
          </p:cNvPr>
          <p:cNvSpPr/>
          <p:nvPr/>
        </p:nvSpPr>
        <p:spPr>
          <a:xfrm>
            <a:off x="0" y="0"/>
            <a:ext cx="12192000" cy="6858000"/>
          </a:xfrm>
          <a:prstGeom prst="rect">
            <a:avLst/>
          </a:prstGeom>
          <a:solidFill>
            <a:srgbClr val="CFE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4" name="Picture 3">
            <a:extLst>
              <a:ext uri="{FF2B5EF4-FFF2-40B4-BE49-F238E27FC236}">
                <a16:creationId xmlns:a16="http://schemas.microsoft.com/office/drawing/2014/main" id="{DFDE63AD-B07E-C2FE-E6FB-4E7A37EE974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33190" t="32932" b="-1"/>
          <a:stretch/>
        </p:blipFill>
        <p:spPr>
          <a:xfrm>
            <a:off x="0" y="0"/>
            <a:ext cx="12192000" cy="6858000"/>
          </a:xfrm>
          <a:prstGeom prst="rect">
            <a:avLst/>
          </a:prstGeom>
        </p:spPr>
      </p:pic>
      <p:sp>
        <p:nvSpPr>
          <p:cNvPr id="9" name="Flowchart: Connector 8">
            <a:extLst>
              <a:ext uri="{FF2B5EF4-FFF2-40B4-BE49-F238E27FC236}">
                <a16:creationId xmlns:a16="http://schemas.microsoft.com/office/drawing/2014/main" id="{05B3A226-D91E-8593-45BB-14A8F68E88DB}"/>
              </a:ext>
            </a:extLst>
          </p:cNvPr>
          <p:cNvSpPr/>
          <p:nvPr/>
        </p:nvSpPr>
        <p:spPr>
          <a:xfrm>
            <a:off x="449819" y="1481251"/>
            <a:ext cx="3378774" cy="3422855"/>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i="1" dirty="0">
                <a:solidFill>
                  <a:schemeClr val="tx1"/>
                </a:solidFill>
              </a:rPr>
              <a:t>“The head scarf was taken off, and pushed them, and told them </a:t>
            </a:r>
            <a:r>
              <a:rPr lang="en-NZ" sz="2400" b="1" i="1" dirty="0">
                <a:solidFill>
                  <a:schemeClr val="tx1"/>
                </a:solidFill>
              </a:rPr>
              <a:t>go back where you come from</a:t>
            </a:r>
            <a:r>
              <a:rPr lang="en-NZ" sz="2400" i="1" dirty="0">
                <a:solidFill>
                  <a:schemeClr val="tx1"/>
                </a:solidFill>
              </a:rPr>
              <a:t>.”</a:t>
            </a:r>
          </a:p>
        </p:txBody>
      </p:sp>
      <p:sp>
        <p:nvSpPr>
          <p:cNvPr id="6" name="TextBox 5">
            <a:extLst>
              <a:ext uri="{FF2B5EF4-FFF2-40B4-BE49-F238E27FC236}">
                <a16:creationId xmlns:a16="http://schemas.microsoft.com/office/drawing/2014/main" id="{831BEB6C-DDA4-F2EC-D4E1-5444F20F677D}"/>
              </a:ext>
            </a:extLst>
          </p:cNvPr>
          <p:cNvSpPr txBox="1"/>
          <p:nvPr/>
        </p:nvSpPr>
        <p:spPr>
          <a:xfrm>
            <a:off x="8034181" y="4261502"/>
            <a:ext cx="3708000" cy="2308324"/>
          </a:xfrm>
          <a:prstGeom prst="rect">
            <a:avLst/>
          </a:prstGeom>
          <a:solidFill>
            <a:schemeClr val="bg1">
              <a:alpha val="18000"/>
            </a:schemeClr>
          </a:solidFill>
          <a:ln w="38100">
            <a:solidFill>
              <a:schemeClr val="bg1"/>
            </a:solidFill>
          </a:ln>
        </p:spPr>
        <p:txBody>
          <a:bodyPr wrap="square" rtlCol="0">
            <a:spAutoFit/>
          </a:bodyPr>
          <a:lstStyle/>
          <a:p>
            <a:pPr algn="ctr"/>
            <a:r>
              <a:rPr lang="mi-NZ" sz="2400" b="1" dirty="0" err="1">
                <a:solidFill>
                  <a:schemeClr val="bg1"/>
                </a:solidFill>
              </a:rPr>
              <a:t>Arif</a:t>
            </a:r>
            <a:r>
              <a:rPr lang="mi-NZ" sz="2400" b="1" dirty="0">
                <a:solidFill>
                  <a:schemeClr val="bg1"/>
                </a:solidFill>
              </a:rPr>
              <a:t> </a:t>
            </a:r>
            <a:r>
              <a:rPr lang="mi-NZ" sz="2400" b="1" dirty="0" err="1">
                <a:solidFill>
                  <a:schemeClr val="bg1"/>
                </a:solidFill>
              </a:rPr>
              <a:t>describes</a:t>
            </a:r>
            <a:r>
              <a:rPr lang="mi-NZ" sz="2400" b="1" dirty="0">
                <a:solidFill>
                  <a:schemeClr val="bg1"/>
                </a:solidFill>
              </a:rPr>
              <a:t> a </a:t>
            </a:r>
            <a:r>
              <a:rPr lang="mi-NZ" sz="2400" b="1" dirty="0" err="1">
                <a:solidFill>
                  <a:schemeClr val="bg1"/>
                </a:solidFill>
              </a:rPr>
              <a:t>hate-motivated</a:t>
            </a:r>
            <a:r>
              <a:rPr lang="mi-NZ" sz="2400" b="1" dirty="0">
                <a:solidFill>
                  <a:schemeClr val="bg1"/>
                </a:solidFill>
              </a:rPr>
              <a:t> </a:t>
            </a:r>
            <a:r>
              <a:rPr lang="mi-NZ" sz="2400" b="1" dirty="0" err="1">
                <a:solidFill>
                  <a:schemeClr val="bg1"/>
                </a:solidFill>
              </a:rPr>
              <a:t>crime</a:t>
            </a:r>
            <a:r>
              <a:rPr lang="mi-NZ" sz="2400" b="1" dirty="0">
                <a:solidFill>
                  <a:schemeClr val="bg1"/>
                </a:solidFill>
              </a:rPr>
              <a:t>. </a:t>
            </a:r>
          </a:p>
          <a:p>
            <a:pPr algn="ctr"/>
            <a:endParaRPr lang="mi-NZ" sz="2400" b="1" dirty="0">
              <a:solidFill>
                <a:schemeClr val="bg1"/>
              </a:solidFill>
            </a:endParaRPr>
          </a:p>
          <a:p>
            <a:pPr algn="ctr"/>
            <a:r>
              <a:rPr lang="mi-NZ" sz="2400" b="1" dirty="0" err="1">
                <a:solidFill>
                  <a:schemeClr val="bg1"/>
                </a:solidFill>
              </a:rPr>
              <a:t>What</a:t>
            </a:r>
            <a:r>
              <a:rPr lang="mi-NZ" sz="2400" b="1" dirty="0">
                <a:solidFill>
                  <a:schemeClr val="bg1"/>
                </a:solidFill>
              </a:rPr>
              <a:t> </a:t>
            </a:r>
            <a:r>
              <a:rPr lang="mi-NZ" sz="2400" b="1" dirty="0" err="1">
                <a:solidFill>
                  <a:schemeClr val="bg1"/>
                </a:solidFill>
              </a:rPr>
              <a:t>can</a:t>
            </a:r>
            <a:r>
              <a:rPr lang="mi-NZ" sz="2400" b="1" dirty="0">
                <a:solidFill>
                  <a:schemeClr val="bg1"/>
                </a:solidFill>
              </a:rPr>
              <a:t> </a:t>
            </a:r>
            <a:r>
              <a:rPr lang="mi-NZ" sz="2400" b="1" dirty="0" err="1">
                <a:solidFill>
                  <a:schemeClr val="bg1"/>
                </a:solidFill>
              </a:rPr>
              <a:t>you</a:t>
            </a:r>
            <a:r>
              <a:rPr lang="mi-NZ" sz="2400" b="1" dirty="0">
                <a:solidFill>
                  <a:schemeClr val="bg1"/>
                </a:solidFill>
              </a:rPr>
              <a:t> </a:t>
            </a:r>
            <a:r>
              <a:rPr lang="mi-NZ" sz="2400" b="1" dirty="0" err="1">
                <a:solidFill>
                  <a:schemeClr val="bg1"/>
                </a:solidFill>
              </a:rPr>
              <a:t>do</a:t>
            </a:r>
            <a:r>
              <a:rPr lang="mi-NZ" sz="2400" b="1" dirty="0">
                <a:solidFill>
                  <a:schemeClr val="bg1"/>
                </a:solidFill>
              </a:rPr>
              <a:t> </a:t>
            </a:r>
            <a:r>
              <a:rPr lang="mi-NZ" sz="2400" b="1" dirty="0" err="1">
                <a:solidFill>
                  <a:schemeClr val="bg1"/>
                </a:solidFill>
              </a:rPr>
              <a:t>if</a:t>
            </a:r>
            <a:r>
              <a:rPr lang="mi-NZ" sz="2400" b="1" dirty="0">
                <a:solidFill>
                  <a:schemeClr val="bg1"/>
                </a:solidFill>
              </a:rPr>
              <a:t> </a:t>
            </a:r>
            <a:r>
              <a:rPr lang="mi-NZ" sz="2400" b="1" dirty="0" err="1">
                <a:solidFill>
                  <a:schemeClr val="bg1"/>
                </a:solidFill>
              </a:rPr>
              <a:t>you</a:t>
            </a:r>
            <a:r>
              <a:rPr lang="mi-NZ" sz="2400" b="1" dirty="0">
                <a:solidFill>
                  <a:schemeClr val="bg1"/>
                </a:solidFill>
              </a:rPr>
              <a:t> </a:t>
            </a:r>
            <a:r>
              <a:rPr lang="mi-NZ" sz="2400" b="1" dirty="0" err="1">
                <a:solidFill>
                  <a:schemeClr val="bg1"/>
                </a:solidFill>
              </a:rPr>
              <a:t>witness</a:t>
            </a:r>
            <a:r>
              <a:rPr lang="mi-NZ" sz="2400" b="1" dirty="0">
                <a:solidFill>
                  <a:schemeClr val="bg1"/>
                </a:solidFill>
              </a:rPr>
              <a:t> </a:t>
            </a:r>
            <a:r>
              <a:rPr lang="mi-NZ" sz="2400" b="1" dirty="0" err="1">
                <a:solidFill>
                  <a:schemeClr val="bg1"/>
                </a:solidFill>
              </a:rPr>
              <a:t>something</a:t>
            </a:r>
            <a:r>
              <a:rPr lang="mi-NZ" sz="2400" b="1" dirty="0">
                <a:solidFill>
                  <a:schemeClr val="bg1"/>
                </a:solidFill>
              </a:rPr>
              <a:t> </a:t>
            </a:r>
            <a:r>
              <a:rPr lang="mi-NZ" sz="2400" b="1" dirty="0" err="1">
                <a:solidFill>
                  <a:schemeClr val="bg1"/>
                </a:solidFill>
              </a:rPr>
              <a:t>like</a:t>
            </a:r>
            <a:r>
              <a:rPr lang="mi-NZ" sz="2400" b="1" dirty="0">
                <a:solidFill>
                  <a:schemeClr val="bg1"/>
                </a:solidFill>
              </a:rPr>
              <a:t> </a:t>
            </a:r>
            <a:r>
              <a:rPr lang="mi-NZ" sz="2400" b="1" dirty="0" err="1">
                <a:solidFill>
                  <a:schemeClr val="bg1"/>
                </a:solidFill>
              </a:rPr>
              <a:t>this</a:t>
            </a:r>
            <a:r>
              <a:rPr lang="mi-NZ" sz="2400" b="1" dirty="0">
                <a:solidFill>
                  <a:schemeClr val="bg1"/>
                </a:solidFill>
              </a:rPr>
              <a:t> </a:t>
            </a:r>
            <a:r>
              <a:rPr lang="mi-NZ" sz="2400" b="1" dirty="0" err="1">
                <a:solidFill>
                  <a:schemeClr val="bg1"/>
                </a:solidFill>
              </a:rPr>
              <a:t>occurrring</a:t>
            </a:r>
            <a:r>
              <a:rPr lang="mi-NZ" sz="2400" b="1" dirty="0">
                <a:solidFill>
                  <a:schemeClr val="bg1"/>
                </a:solidFill>
              </a:rPr>
              <a:t>?</a:t>
            </a:r>
          </a:p>
        </p:txBody>
      </p:sp>
    </p:spTree>
    <p:extLst>
      <p:ext uri="{BB962C8B-B14F-4D97-AF65-F5344CB8AC3E}">
        <p14:creationId xmlns:p14="http://schemas.microsoft.com/office/powerpoint/2010/main" val="378166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150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 calcmode="lin" valueType="num">
                                      <p:cBhvr>
                                        <p:cTn id="9"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8">
            <a:extLst>
              <a:ext uri="{FF2B5EF4-FFF2-40B4-BE49-F238E27FC236}">
                <a16:creationId xmlns:a16="http://schemas.microsoft.com/office/drawing/2014/main" id="{0214A00A-6221-34AE-2C1B-1C0548BB0748}"/>
              </a:ext>
            </a:extLst>
          </p:cNvPr>
          <p:cNvPicPr>
            <a:picLocks noChangeAspect="1"/>
          </p:cNvPicPr>
          <p:nvPr/>
        </p:nvPicPr>
        <p:blipFill rotWithShape="1">
          <a:blip r:embed="rId3"/>
          <a:srcRect t="25660" b="25660"/>
          <a:stretch/>
        </p:blipFill>
        <p:spPr>
          <a:xfrm>
            <a:off x="6454040" y="2047446"/>
            <a:ext cx="4202972" cy="3558238"/>
          </a:xfrm>
        </p:spPr>
      </p:pic>
      <p:pic>
        <p:nvPicPr>
          <p:cNvPr id="6" name="Picture 5">
            <a:extLst>
              <a:ext uri="{FF2B5EF4-FFF2-40B4-BE49-F238E27FC236}">
                <a16:creationId xmlns:a16="http://schemas.microsoft.com/office/drawing/2014/main" id="{F50C4EC4-2564-7FD9-97CA-AC2650EE7A13}"/>
              </a:ext>
            </a:extLst>
          </p:cNvPr>
          <p:cNvPicPr>
            <a:picLocks noChangeAspect="1"/>
          </p:cNvPicPr>
          <p:nvPr/>
        </p:nvPicPr>
        <p:blipFill>
          <a:blip r:embed="rId4">
            <a:alphaModFix amt="5000"/>
          </a:blip>
          <a:stretch>
            <a:fillRect/>
          </a:stretch>
        </p:blipFill>
        <p:spPr>
          <a:xfrm>
            <a:off x="0" y="209371"/>
            <a:ext cx="12192000" cy="6439258"/>
          </a:xfrm>
          <a:prstGeom prst="rect">
            <a:avLst/>
          </a:prstGeom>
        </p:spPr>
      </p:pic>
      <p:sp>
        <p:nvSpPr>
          <p:cNvPr id="4" name="TextBox 3">
            <a:extLst>
              <a:ext uri="{FF2B5EF4-FFF2-40B4-BE49-F238E27FC236}">
                <a16:creationId xmlns:a16="http://schemas.microsoft.com/office/drawing/2014/main" id="{1EE569CB-4387-7B86-F876-024E53B782C7}"/>
              </a:ext>
            </a:extLst>
          </p:cNvPr>
          <p:cNvSpPr txBox="1"/>
          <p:nvPr/>
        </p:nvSpPr>
        <p:spPr>
          <a:xfrm>
            <a:off x="407581" y="2417775"/>
            <a:ext cx="11376838" cy="707886"/>
          </a:xfrm>
          <a:prstGeom prst="rect">
            <a:avLst/>
          </a:prstGeom>
          <a:noFill/>
        </p:spPr>
        <p:txBody>
          <a:bodyPr wrap="square">
            <a:spAutoFit/>
          </a:bodyPr>
          <a:lstStyle/>
          <a:p>
            <a:pPr algn="ctr"/>
            <a:r>
              <a:rPr lang="mi-NZ" sz="4000" i="1" dirty="0" err="1"/>
              <a:t>We</a:t>
            </a:r>
            <a:r>
              <a:rPr lang="mi-NZ" sz="4000" i="1" dirty="0"/>
              <a:t> </a:t>
            </a:r>
            <a:r>
              <a:rPr lang="mi-NZ" sz="4000" b="1" i="1" dirty="0" err="1"/>
              <a:t>all</a:t>
            </a:r>
            <a:r>
              <a:rPr lang="mi-NZ" sz="4000" i="1" dirty="0"/>
              <a:t> </a:t>
            </a:r>
            <a:r>
              <a:rPr lang="mi-NZ" sz="4000" i="1" dirty="0" err="1"/>
              <a:t>have</a:t>
            </a:r>
            <a:r>
              <a:rPr lang="mi-NZ" sz="4000" i="1" dirty="0"/>
              <a:t> a </a:t>
            </a:r>
            <a:r>
              <a:rPr lang="mi-NZ" sz="4000" i="1" dirty="0" err="1"/>
              <a:t>role</a:t>
            </a:r>
            <a:r>
              <a:rPr lang="mi-NZ" sz="4000" i="1" dirty="0"/>
              <a:t> to </a:t>
            </a:r>
            <a:r>
              <a:rPr lang="mi-NZ" sz="4000" i="1" dirty="0" err="1"/>
              <a:t>play</a:t>
            </a:r>
            <a:r>
              <a:rPr lang="mi-NZ" sz="4000" i="1" dirty="0"/>
              <a:t> </a:t>
            </a:r>
            <a:r>
              <a:rPr lang="mi-NZ" sz="4000" i="1" dirty="0" err="1"/>
              <a:t>in</a:t>
            </a:r>
            <a:r>
              <a:rPr lang="mi-NZ" sz="4000" i="1" dirty="0"/>
              <a:t> </a:t>
            </a:r>
            <a:r>
              <a:rPr lang="mi-NZ" sz="4000" i="1" dirty="0" err="1"/>
              <a:t>reducing</a:t>
            </a:r>
            <a:r>
              <a:rPr lang="mi-NZ" sz="4000" i="1" dirty="0"/>
              <a:t> </a:t>
            </a:r>
            <a:r>
              <a:rPr lang="mi-NZ" sz="4000" i="1" dirty="0" err="1"/>
              <a:t>prejudice</a:t>
            </a:r>
            <a:r>
              <a:rPr lang="mi-NZ" sz="4000" i="1" dirty="0"/>
              <a:t>.</a:t>
            </a:r>
            <a:endParaRPr lang="en-NZ" sz="4000" i="1" dirty="0">
              <a:solidFill>
                <a:schemeClr val="tx1"/>
              </a:solidFill>
            </a:endParaRPr>
          </a:p>
        </p:txBody>
      </p:sp>
    </p:spTree>
    <p:extLst>
      <p:ext uri="{BB962C8B-B14F-4D97-AF65-F5344CB8AC3E}">
        <p14:creationId xmlns:p14="http://schemas.microsoft.com/office/powerpoint/2010/main" val="3998475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8D616C-9057-E6DD-B293-E581C54EDDD7}"/>
              </a:ext>
            </a:extLst>
          </p:cNvPr>
          <p:cNvSpPr/>
          <p:nvPr/>
        </p:nvSpPr>
        <p:spPr>
          <a:xfrm>
            <a:off x="0" y="0"/>
            <a:ext cx="12192000" cy="6858000"/>
          </a:xfrm>
          <a:prstGeom prst="rect">
            <a:avLst/>
          </a:prstGeom>
          <a:solidFill>
            <a:srgbClr val="CFE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5" name="Picture 4">
            <a:extLst>
              <a:ext uri="{FF2B5EF4-FFF2-40B4-BE49-F238E27FC236}">
                <a16:creationId xmlns:a16="http://schemas.microsoft.com/office/drawing/2014/main" id="{B5670B9E-956B-C04E-5566-1244CB50303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864"/>
          <a:stretch/>
        </p:blipFill>
        <p:spPr>
          <a:xfrm>
            <a:off x="0" y="0"/>
            <a:ext cx="12192000" cy="6870948"/>
          </a:xfrm>
          <a:prstGeom prst="rect">
            <a:avLst/>
          </a:prstGeom>
        </p:spPr>
      </p:pic>
      <p:sp>
        <p:nvSpPr>
          <p:cNvPr id="10" name="Flowchart: Connector 9">
            <a:extLst>
              <a:ext uri="{FF2B5EF4-FFF2-40B4-BE49-F238E27FC236}">
                <a16:creationId xmlns:a16="http://schemas.microsoft.com/office/drawing/2014/main" id="{360A0A6A-85B5-F0B9-36B2-9390C76002C2}"/>
              </a:ext>
            </a:extLst>
          </p:cNvPr>
          <p:cNvSpPr/>
          <p:nvPr/>
        </p:nvSpPr>
        <p:spPr>
          <a:xfrm>
            <a:off x="4455042" y="3918602"/>
            <a:ext cx="2248931" cy="2287847"/>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700" i="1" dirty="0">
                <a:solidFill>
                  <a:schemeClr val="tx1"/>
                </a:solidFill>
              </a:rPr>
              <a:t>“Am I </a:t>
            </a:r>
            <a:r>
              <a:rPr lang="en-NZ" sz="1700" b="1" i="1" dirty="0">
                <a:solidFill>
                  <a:schemeClr val="tx1"/>
                </a:solidFill>
              </a:rPr>
              <a:t>role modelling good behaviours </a:t>
            </a:r>
            <a:r>
              <a:rPr lang="en-NZ" sz="1700" i="1" dirty="0">
                <a:solidFill>
                  <a:schemeClr val="tx1"/>
                </a:solidFill>
              </a:rPr>
              <a:t>in the community beyond that point?”</a:t>
            </a:r>
          </a:p>
        </p:txBody>
      </p:sp>
      <p:sp>
        <p:nvSpPr>
          <p:cNvPr id="6" name="Flowchart: Connector 5">
            <a:extLst>
              <a:ext uri="{FF2B5EF4-FFF2-40B4-BE49-F238E27FC236}">
                <a16:creationId xmlns:a16="http://schemas.microsoft.com/office/drawing/2014/main" id="{394499AC-F592-83DE-BA8F-0DEDDEA7C286}"/>
              </a:ext>
            </a:extLst>
          </p:cNvPr>
          <p:cNvSpPr/>
          <p:nvPr/>
        </p:nvSpPr>
        <p:spPr>
          <a:xfrm>
            <a:off x="518041" y="1795233"/>
            <a:ext cx="1761758" cy="1633767"/>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700" i="1" dirty="0">
                <a:solidFill>
                  <a:schemeClr val="tx1"/>
                </a:solidFill>
              </a:rPr>
              <a:t>“It starts and finishes </a:t>
            </a:r>
            <a:r>
              <a:rPr lang="en-NZ" sz="1700" b="1" i="1" dirty="0">
                <a:solidFill>
                  <a:schemeClr val="tx1"/>
                </a:solidFill>
              </a:rPr>
              <a:t>in the house</a:t>
            </a:r>
            <a:r>
              <a:rPr lang="en-NZ" sz="1700" i="1" dirty="0">
                <a:solidFill>
                  <a:schemeClr val="tx1"/>
                </a:solidFill>
              </a:rPr>
              <a:t>.” </a:t>
            </a:r>
          </a:p>
        </p:txBody>
      </p:sp>
      <p:sp>
        <p:nvSpPr>
          <p:cNvPr id="12" name="TextBox 11">
            <a:extLst>
              <a:ext uri="{FF2B5EF4-FFF2-40B4-BE49-F238E27FC236}">
                <a16:creationId xmlns:a16="http://schemas.microsoft.com/office/drawing/2014/main" id="{5B3DE408-EED3-91CE-D9AF-16C738ED06AE}"/>
              </a:ext>
            </a:extLst>
          </p:cNvPr>
          <p:cNvSpPr txBox="1"/>
          <p:nvPr/>
        </p:nvSpPr>
        <p:spPr>
          <a:xfrm>
            <a:off x="8049677" y="3539031"/>
            <a:ext cx="3708000" cy="3046988"/>
          </a:xfrm>
          <a:prstGeom prst="rect">
            <a:avLst/>
          </a:prstGeom>
          <a:solidFill>
            <a:schemeClr val="bg1">
              <a:alpha val="18000"/>
            </a:schemeClr>
          </a:solidFill>
          <a:ln w="38100">
            <a:solidFill>
              <a:schemeClr val="bg1"/>
            </a:solidFill>
          </a:ln>
        </p:spPr>
        <p:txBody>
          <a:bodyPr wrap="square" rtlCol="0">
            <a:spAutoFit/>
          </a:bodyPr>
          <a:lstStyle/>
          <a:p>
            <a:pPr algn="ctr"/>
            <a:r>
              <a:rPr lang="mi-NZ" sz="2400" b="1" dirty="0">
                <a:solidFill>
                  <a:schemeClr val="bg1"/>
                </a:solidFill>
              </a:rPr>
              <a:t>Mananui </a:t>
            </a:r>
            <a:r>
              <a:rPr lang="mi-NZ" sz="2400" b="1" dirty="0" err="1">
                <a:solidFill>
                  <a:schemeClr val="bg1"/>
                </a:solidFill>
              </a:rPr>
              <a:t>links</a:t>
            </a:r>
            <a:r>
              <a:rPr lang="mi-NZ" sz="2400" b="1" dirty="0">
                <a:solidFill>
                  <a:schemeClr val="bg1"/>
                </a:solidFill>
              </a:rPr>
              <a:t> </a:t>
            </a:r>
            <a:r>
              <a:rPr lang="mi-NZ" sz="2400" b="1" i="1" dirty="0">
                <a:solidFill>
                  <a:schemeClr val="bg1"/>
                </a:solidFill>
              </a:rPr>
              <a:t>home, </a:t>
            </a:r>
            <a:r>
              <a:rPr lang="mi-NZ" sz="2400" b="1" i="1" dirty="0" err="1">
                <a:solidFill>
                  <a:schemeClr val="bg1"/>
                </a:solidFill>
              </a:rPr>
              <a:t>personal</a:t>
            </a:r>
            <a:r>
              <a:rPr lang="mi-NZ" sz="2400" b="1" i="1" dirty="0">
                <a:solidFill>
                  <a:schemeClr val="bg1"/>
                </a:solidFill>
              </a:rPr>
              <a:t> </a:t>
            </a:r>
            <a:r>
              <a:rPr lang="mi-NZ" sz="2400" b="1" i="1" dirty="0" err="1">
                <a:solidFill>
                  <a:schemeClr val="bg1"/>
                </a:solidFill>
              </a:rPr>
              <a:t>responsibility</a:t>
            </a:r>
            <a:r>
              <a:rPr lang="mi-NZ" sz="2400" b="1" i="1" dirty="0">
                <a:solidFill>
                  <a:schemeClr val="bg1"/>
                </a:solidFill>
              </a:rPr>
              <a:t> and </a:t>
            </a:r>
            <a:r>
              <a:rPr lang="mi-NZ" sz="2400" b="1" i="1" dirty="0" err="1">
                <a:solidFill>
                  <a:schemeClr val="bg1"/>
                </a:solidFill>
              </a:rPr>
              <a:t>our</a:t>
            </a:r>
            <a:r>
              <a:rPr lang="mi-NZ" sz="2400" b="1" i="1" dirty="0">
                <a:solidFill>
                  <a:schemeClr val="bg1"/>
                </a:solidFill>
              </a:rPr>
              <a:t> </a:t>
            </a:r>
            <a:r>
              <a:rPr lang="mi-NZ" sz="2400" b="1" i="1" dirty="0" err="1">
                <a:solidFill>
                  <a:schemeClr val="bg1"/>
                </a:solidFill>
              </a:rPr>
              <a:t>behaviours</a:t>
            </a:r>
            <a:r>
              <a:rPr lang="mi-NZ" sz="2400" b="1" i="1" dirty="0">
                <a:solidFill>
                  <a:schemeClr val="bg1"/>
                </a:solidFill>
              </a:rPr>
              <a:t> </a:t>
            </a:r>
            <a:r>
              <a:rPr lang="mi-NZ" sz="2400" b="1" i="1" dirty="0" err="1">
                <a:solidFill>
                  <a:schemeClr val="bg1"/>
                </a:solidFill>
              </a:rPr>
              <a:t>in</a:t>
            </a:r>
            <a:r>
              <a:rPr lang="mi-NZ" sz="2400" b="1" i="1" dirty="0">
                <a:solidFill>
                  <a:schemeClr val="bg1"/>
                </a:solidFill>
              </a:rPr>
              <a:t> </a:t>
            </a:r>
            <a:r>
              <a:rPr lang="mi-NZ" sz="2400" b="1" i="1" dirty="0" err="1">
                <a:solidFill>
                  <a:schemeClr val="bg1"/>
                </a:solidFill>
              </a:rPr>
              <a:t>the</a:t>
            </a:r>
            <a:r>
              <a:rPr lang="mi-NZ" sz="2400" b="1" i="1" dirty="0">
                <a:solidFill>
                  <a:schemeClr val="bg1"/>
                </a:solidFill>
              </a:rPr>
              <a:t> </a:t>
            </a:r>
            <a:r>
              <a:rPr lang="mi-NZ" sz="2400" b="1" i="1" dirty="0" err="1">
                <a:solidFill>
                  <a:schemeClr val="bg1"/>
                </a:solidFill>
              </a:rPr>
              <a:t>community</a:t>
            </a:r>
            <a:r>
              <a:rPr lang="mi-NZ" sz="2400" b="1" dirty="0">
                <a:solidFill>
                  <a:schemeClr val="bg1"/>
                </a:solidFill>
              </a:rPr>
              <a:t>.</a:t>
            </a:r>
          </a:p>
          <a:p>
            <a:pPr algn="ctr"/>
            <a:endParaRPr lang="mi-NZ" sz="2400" b="1" dirty="0">
              <a:solidFill>
                <a:schemeClr val="bg1"/>
              </a:solidFill>
            </a:endParaRPr>
          </a:p>
          <a:p>
            <a:pPr algn="ctr"/>
            <a:r>
              <a:rPr lang="mi-NZ" sz="2400" b="1" dirty="0" err="1">
                <a:solidFill>
                  <a:schemeClr val="bg1"/>
                </a:solidFill>
              </a:rPr>
              <a:t>How</a:t>
            </a:r>
            <a:r>
              <a:rPr lang="mi-NZ" sz="2400" b="1" dirty="0">
                <a:solidFill>
                  <a:schemeClr val="bg1"/>
                </a:solidFill>
              </a:rPr>
              <a:t> </a:t>
            </a:r>
            <a:r>
              <a:rPr lang="mi-NZ" sz="2400" b="1" dirty="0" err="1">
                <a:solidFill>
                  <a:schemeClr val="bg1"/>
                </a:solidFill>
              </a:rPr>
              <a:t>can</a:t>
            </a:r>
            <a:r>
              <a:rPr lang="mi-NZ" sz="2400" b="1" dirty="0">
                <a:solidFill>
                  <a:schemeClr val="bg1"/>
                </a:solidFill>
              </a:rPr>
              <a:t> </a:t>
            </a:r>
            <a:r>
              <a:rPr lang="mi-NZ" sz="2400" b="1" dirty="0" err="1">
                <a:solidFill>
                  <a:schemeClr val="bg1"/>
                </a:solidFill>
              </a:rPr>
              <a:t>you</a:t>
            </a:r>
            <a:r>
              <a:rPr lang="mi-NZ" sz="2400" b="1" dirty="0">
                <a:solidFill>
                  <a:schemeClr val="bg1"/>
                </a:solidFill>
              </a:rPr>
              <a:t> </a:t>
            </a:r>
            <a:r>
              <a:rPr lang="mi-NZ" sz="2400" b="1" dirty="0" err="1">
                <a:solidFill>
                  <a:schemeClr val="bg1"/>
                </a:solidFill>
              </a:rPr>
              <a:t>role</a:t>
            </a:r>
            <a:r>
              <a:rPr lang="mi-NZ" sz="2400" b="1" dirty="0">
                <a:solidFill>
                  <a:schemeClr val="bg1"/>
                </a:solidFill>
              </a:rPr>
              <a:t> </a:t>
            </a:r>
            <a:r>
              <a:rPr lang="mi-NZ" sz="2400" b="1" dirty="0" err="1">
                <a:solidFill>
                  <a:schemeClr val="bg1"/>
                </a:solidFill>
              </a:rPr>
              <a:t>model</a:t>
            </a:r>
            <a:r>
              <a:rPr lang="mi-NZ" sz="2400" b="1" dirty="0">
                <a:solidFill>
                  <a:schemeClr val="bg1"/>
                </a:solidFill>
              </a:rPr>
              <a:t> </a:t>
            </a:r>
            <a:r>
              <a:rPr lang="mi-NZ" sz="2400" b="1" dirty="0" err="1">
                <a:solidFill>
                  <a:schemeClr val="bg1"/>
                </a:solidFill>
              </a:rPr>
              <a:t>good</a:t>
            </a:r>
            <a:r>
              <a:rPr lang="mi-NZ" sz="2400" b="1" dirty="0">
                <a:solidFill>
                  <a:schemeClr val="bg1"/>
                </a:solidFill>
              </a:rPr>
              <a:t> </a:t>
            </a:r>
            <a:r>
              <a:rPr lang="mi-NZ" sz="2400" b="1" dirty="0" err="1">
                <a:solidFill>
                  <a:schemeClr val="bg1"/>
                </a:solidFill>
              </a:rPr>
              <a:t>behaviour</a:t>
            </a:r>
            <a:r>
              <a:rPr lang="mi-NZ" sz="2400" b="1" dirty="0">
                <a:solidFill>
                  <a:schemeClr val="bg1"/>
                </a:solidFill>
              </a:rPr>
              <a:t> to </a:t>
            </a:r>
            <a:r>
              <a:rPr lang="mi-NZ" sz="2400" b="1" dirty="0" err="1">
                <a:solidFill>
                  <a:schemeClr val="bg1"/>
                </a:solidFill>
              </a:rPr>
              <a:t>reduce</a:t>
            </a:r>
            <a:r>
              <a:rPr lang="mi-NZ" sz="2400" b="1" dirty="0">
                <a:solidFill>
                  <a:schemeClr val="bg1"/>
                </a:solidFill>
              </a:rPr>
              <a:t> </a:t>
            </a:r>
            <a:r>
              <a:rPr lang="mi-NZ" sz="2400" b="1" dirty="0" err="1">
                <a:solidFill>
                  <a:schemeClr val="bg1"/>
                </a:solidFill>
              </a:rPr>
              <a:t>ignorance</a:t>
            </a:r>
            <a:r>
              <a:rPr lang="mi-NZ" sz="2400" b="1" dirty="0">
                <a:solidFill>
                  <a:schemeClr val="bg1"/>
                </a:solidFill>
              </a:rPr>
              <a:t> and </a:t>
            </a:r>
            <a:r>
              <a:rPr lang="mi-NZ" sz="2400" b="1" dirty="0" err="1">
                <a:solidFill>
                  <a:schemeClr val="bg1"/>
                </a:solidFill>
              </a:rPr>
              <a:t>prejudice</a:t>
            </a:r>
            <a:r>
              <a:rPr lang="mi-NZ" sz="2400" b="1" dirty="0">
                <a:solidFill>
                  <a:schemeClr val="bg1"/>
                </a:solidFill>
              </a:rPr>
              <a:t>?</a:t>
            </a:r>
          </a:p>
        </p:txBody>
      </p:sp>
      <p:sp>
        <p:nvSpPr>
          <p:cNvPr id="14" name="Flowchart: Connector 13">
            <a:extLst>
              <a:ext uri="{FF2B5EF4-FFF2-40B4-BE49-F238E27FC236}">
                <a16:creationId xmlns:a16="http://schemas.microsoft.com/office/drawing/2014/main" id="{14B2E57E-6ED2-5DE2-2C51-B8A9510199B3}"/>
              </a:ext>
            </a:extLst>
          </p:cNvPr>
          <p:cNvSpPr/>
          <p:nvPr/>
        </p:nvSpPr>
        <p:spPr>
          <a:xfrm>
            <a:off x="1829609" y="3174324"/>
            <a:ext cx="2341085" cy="2287848"/>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700" i="1" dirty="0">
                <a:solidFill>
                  <a:schemeClr val="tx1"/>
                </a:solidFill>
              </a:rPr>
              <a:t>“You could argue it actually starts and finishes </a:t>
            </a:r>
            <a:r>
              <a:rPr lang="en-NZ" sz="1700" b="1" i="1" dirty="0">
                <a:solidFill>
                  <a:schemeClr val="tx1"/>
                </a:solidFill>
              </a:rPr>
              <a:t>within yourself </a:t>
            </a:r>
            <a:r>
              <a:rPr lang="en-NZ" sz="1700" i="1" dirty="0">
                <a:solidFill>
                  <a:schemeClr val="tx1"/>
                </a:solidFill>
              </a:rPr>
              <a:t>as well.” </a:t>
            </a:r>
          </a:p>
        </p:txBody>
      </p:sp>
    </p:spTree>
    <p:extLst>
      <p:ext uri="{BB962C8B-B14F-4D97-AF65-F5344CB8AC3E}">
        <p14:creationId xmlns:p14="http://schemas.microsoft.com/office/powerpoint/2010/main" val="271958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 calcmode="lin" valueType="num">
                                      <p:cBhvr>
                                        <p:cTn id="9" dur="10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6"/>
                                        </p:tgtEl>
                                      </p:cBhvr>
                                    </p:animEffect>
                                  </p:childTnLst>
                                </p:cTn>
                              </p:par>
                            </p:childTnLst>
                          </p:cTn>
                        </p:par>
                        <p:par>
                          <p:cTn id="12" fill="hold">
                            <p:stCondLst>
                              <p:cond delay="41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6" dur="1000" fill="hold"/>
                                        <p:tgtEl>
                                          <p:spTgt spid="14"/>
                                        </p:tgtEl>
                                        <p:attrNameLst>
                                          <p:attrName>ppt_y</p:attrName>
                                        </p:attrNameLst>
                                      </p:cBhvr>
                                      <p:tavLst>
                                        <p:tav tm="0">
                                          <p:val>
                                            <p:strVal val="#ppt_y"/>
                                          </p:val>
                                        </p:tav>
                                        <p:tav tm="100000">
                                          <p:val>
                                            <p:strVal val="#ppt_y"/>
                                          </p:val>
                                        </p:tav>
                                      </p:tavLst>
                                    </p:anim>
                                    <p:anim calcmode="lin" valueType="num">
                                      <p:cBhvr>
                                        <p:cTn id="17" dur="10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8" dur="10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1000" tmFilter="0,0; .5, 1; 1, 1"/>
                                        <p:tgtEl>
                                          <p:spTgt spid="14"/>
                                        </p:tgtEl>
                                      </p:cBhvr>
                                    </p:animEffect>
                                  </p:childTnLst>
                                </p:cTn>
                              </p:par>
                            </p:childTnLst>
                          </p:cTn>
                        </p:par>
                        <p:par>
                          <p:cTn id="20" fill="hold">
                            <p:stCondLst>
                              <p:cond delay="113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10"/>
                                        </p:tgtEl>
                                        <p:attrNameLst>
                                          <p:attrName>ppt_y</p:attrName>
                                        </p:attrNameLst>
                                      </p:cBhvr>
                                      <p:tavLst>
                                        <p:tav tm="0">
                                          <p:val>
                                            <p:strVal val="#ppt_y"/>
                                          </p:val>
                                        </p:tav>
                                        <p:tav tm="100000">
                                          <p:val>
                                            <p:strVal val="#ppt_y"/>
                                          </p:val>
                                        </p:tav>
                                      </p:tavLst>
                                    </p:anim>
                                    <p:anim calcmode="lin" valueType="num">
                                      <p:cBhvr>
                                        <p:cTn id="25" dur="1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8">
            <a:extLst>
              <a:ext uri="{FF2B5EF4-FFF2-40B4-BE49-F238E27FC236}">
                <a16:creationId xmlns:a16="http://schemas.microsoft.com/office/drawing/2014/main" id="{0214A00A-6221-34AE-2C1B-1C0548BB0748}"/>
              </a:ext>
            </a:extLst>
          </p:cNvPr>
          <p:cNvPicPr>
            <a:picLocks noChangeAspect="1"/>
          </p:cNvPicPr>
          <p:nvPr/>
        </p:nvPicPr>
        <p:blipFill rotWithShape="1">
          <a:blip r:embed="rId3"/>
          <a:srcRect t="25660" b="25660"/>
          <a:stretch/>
        </p:blipFill>
        <p:spPr>
          <a:xfrm>
            <a:off x="6454040" y="2047446"/>
            <a:ext cx="4202972" cy="3558238"/>
          </a:xfrm>
        </p:spPr>
      </p:pic>
      <p:pic>
        <p:nvPicPr>
          <p:cNvPr id="6" name="Picture 5">
            <a:extLst>
              <a:ext uri="{FF2B5EF4-FFF2-40B4-BE49-F238E27FC236}">
                <a16:creationId xmlns:a16="http://schemas.microsoft.com/office/drawing/2014/main" id="{F50C4EC4-2564-7FD9-97CA-AC2650EE7A13}"/>
              </a:ext>
            </a:extLst>
          </p:cNvPr>
          <p:cNvPicPr>
            <a:picLocks noChangeAspect="1"/>
          </p:cNvPicPr>
          <p:nvPr/>
        </p:nvPicPr>
        <p:blipFill>
          <a:blip r:embed="rId4"/>
          <a:stretch>
            <a:fillRect/>
          </a:stretch>
        </p:blipFill>
        <p:spPr>
          <a:xfrm>
            <a:off x="0" y="209371"/>
            <a:ext cx="12192000" cy="6439258"/>
          </a:xfrm>
          <a:prstGeom prst="rect">
            <a:avLst/>
          </a:prstGeom>
        </p:spPr>
      </p:pic>
    </p:spTree>
    <p:extLst>
      <p:ext uri="{BB962C8B-B14F-4D97-AF65-F5344CB8AC3E}">
        <p14:creationId xmlns:p14="http://schemas.microsoft.com/office/powerpoint/2010/main" val="3254832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2889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76CFD9-C491-2F47-DC9B-142869970F2A}"/>
              </a:ext>
            </a:extLst>
          </p:cNvPr>
          <p:cNvPicPr>
            <a:picLocks noChangeAspect="1"/>
          </p:cNvPicPr>
          <p:nvPr/>
        </p:nvPicPr>
        <p:blipFill rotWithShape="1">
          <a:blip r:embed="rId3">
            <a:alphaModFix amt="20000"/>
          </a:blip>
          <a:srcRect r="2925" b="23636"/>
          <a:stretch/>
        </p:blipFill>
        <p:spPr>
          <a:xfrm>
            <a:off x="0" y="-335652"/>
            <a:ext cx="12192000" cy="7229809"/>
          </a:xfrm>
          <a:prstGeom prst="rect">
            <a:avLst/>
          </a:prstGeom>
        </p:spPr>
      </p:pic>
      <p:sp>
        <p:nvSpPr>
          <p:cNvPr id="8" name="Text Placeholder 2">
            <a:extLst>
              <a:ext uri="{FF2B5EF4-FFF2-40B4-BE49-F238E27FC236}">
                <a16:creationId xmlns:a16="http://schemas.microsoft.com/office/drawing/2014/main" id="{0CDD537D-23A6-E9EF-2266-C0C9CF675197}"/>
              </a:ext>
            </a:extLst>
          </p:cNvPr>
          <p:cNvSpPr txBox="1">
            <a:spLocks/>
          </p:cNvSpPr>
          <p:nvPr/>
        </p:nvSpPr>
        <p:spPr>
          <a:xfrm>
            <a:off x="229558" y="1689276"/>
            <a:ext cx="11855040" cy="27002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200000"/>
              </a:lnSpc>
            </a:pPr>
            <a:endParaRPr lang="en-NZ" sz="1600" dirty="0"/>
          </a:p>
        </p:txBody>
      </p:sp>
      <p:pic>
        <p:nvPicPr>
          <p:cNvPr id="10" name="Picture Placeholder 8">
            <a:extLst>
              <a:ext uri="{FF2B5EF4-FFF2-40B4-BE49-F238E27FC236}">
                <a16:creationId xmlns:a16="http://schemas.microsoft.com/office/drawing/2014/main" id="{0214A00A-6221-34AE-2C1B-1C0548BB0748}"/>
              </a:ext>
            </a:extLst>
          </p:cNvPr>
          <p:cNvPicPr>
            <a:picLocks noChangeAspect="1"/>
          </p:cNvPicPr>
          <p:nvPr/>
        </p:nvPicPr>
        <p:blipFill rotWithShape="1">
          <a:blip r:embed="rId4"/>
          <a:srcRect t="25660" b="25660"/>
          <a:stretch/>
        </p:blipFill>
        <p:spPr>
          <a:xfrm>
            <a:off x="6454040" y="2047446"/>
            <a:ext cx="4202972" cy="3558238"/>
          </a:xfrm>
        </p:spPr>
      </p:pic>
      <p:sp>
        <p:nvSpPr>
          <p:cNvPr id="2" name="TextBox 1">
            <a:extLst>
              <a:ext uri="{FF2B5EF4-FFF2-40B4-BE49-F238E27FC236}">
                <a16:creationId xmlns:a16="http://schemas.microsoft.com/office/drawing/2014/main" id="{7B143F22-C59D-63FF-5E8D-6D4FE5374F17}"/>
              </a:ext>
            </a:extLst>
          </p:cNvPr>
          <p:cNvSpPr txBox="1"/>
          <p:nvPr/>
        </p:nvSpPr>
        <p:spPr>
          <a:xfrm>
            <a:off x="2154377" y="339449"/>
            <a:ext cx="8312597" cy="830997"/>
          </a:xfrm>
          <a:prstGeom prst="rect">
            <a:avLst/>
          </a:prstGeom>
          <a:noFill/>
        </p:spPr>
        <p:txBody>
          <a:bodyPr wrap="none" rtlCol="0">
            <a:spAutoFit/>
          </a:bodyPr>
          <a:lstStyle/>
          <a:p>
            <a:r>
              <a:rPr lang="en-NZ" sz="4800" b="1" i="1" dirty="0"/>
              <a:t>Standing Together Against Hate</a:t>
            </a:r>
          </a:p>
        </p:txBody>
      </p:sp>
      <p:sp>
        <p:nvSpPr>
          <p:cNvPr id="9" name="TextBox 8">
            <a:extLst>
              <a:ext uri="{FF2B5EF4-FFF2-40B4-BE49-F238E27FC236}">
                <a16:creationId xmlns:a16="http://schemas.microsoft.com/office/drawing/2014/main" id="{40CAB185-F9BE-A24B-54A2-C2B4E4DEC794}"/>
              </a:ext>
            </a:extLst>
          </p:cNvPr>
          <p:cNvSpPr txBox="1"/>
          <p:nvPr/>
        </p:nvSpPr>
        <p:spPr>
          <a:xfrm>
            <a:off x="484607" y="2087627"/>
            <a:ext cx="11344939" cy="3170099"/>
          </a:xfrm>
          <a:prstGeom prst="rect">
            <a:avLst/>
          </a:prstGeom>
          <a:solidFill>
            <a:schemeClr val="bg1">
              <a:alpha val="62000"/>
            </a:schemeClr>
          </a:solidFill>
          <a:ln>
            <a:solidFill>
              <a:schemeClr val="tx1"/>
            </a:solidFill>
          </a:ln>
        </p:spPr>
        <p:txBody>
          <a:bodyPr wrap="square" rtlCol="0">
            <a:spAutoFit/>
          </a:bodyPr>
          <a:lstStyle/>
          <a:p>
            <a:pPr algn="ctr"/>
            <a:r>
              <a:rPr lang="mi-NZ" sz="2000" dirty="0" err="1"/>
              <a:t>Whether</a:t>
            </a:r>
            <a:r>
              <a:rPr lang="mi-NZ" sz="2000" dirty="0"/>
              <a:t> </a:t>
            </a:r>
            <a:r>
              <a:rPr lang="mi-NZ" sz="2000" dirty="0" err="1"/>
              <a:t>we</a:t>
            </a:r>
            <a:r>
              <a:rPr lang="mi-NZ" sz="2000" dirty="0"/>
              <a:t> are</a:t>
            </a:r>
            <a:r>
              <a:rPr lang="en-NZ" sz="2000" dirty="0"/>
              <a:t> at work, school, home, or in public, we all deserve to live a life free from hate. </a:t>
            </a:r>
          </a:p>
          <a:p>
            <a:pPr algn="ctr"/>
            <a:endParaRPr lang="en-NZ" sz="2000" dirty="0"/>
          </a:p>
          <a:p>
            <a:pPr algn="ctr"/>
            <a:r>
              <a:rPr lang="en-NZ" sz="2000" dirty="0"/>
              <a:t>This short education pack is an opportunity to reflect on what hate is, the impact hate has, and what we can all do to </a:t>
            </a:r>
            <a:r>
              <a:rPr lang="en-NZ" sz="2000" b="1" dirty="0"/>
              <a:t>stand together against hate</a:t>
            </a:r>
            <a:r>
              <a:rPr lang="en-NZ" sz="2000" dirty="0"/>
              <a:t>. </a:t>
            </a:r>
          </a:p>
          <a:p>
            <a:pPr algn="ctr"/>
            <a:endParaRPr lang="en-NZ" sz="2000" dirty="0"/>
          </a:p>
          <a:p>
            <a:pPr algn="ctr"/>
            <a:r>
              <a:rPr lang="en-NZ" sz="2000" dirty="0"/>
              <a:t>The stories shared here are heartfelt and real. These stories represent intersectionality and the diversity of Aotearoa. We hope you can recognise parts of yourself, your family, friends, or colleagues in each story.</a:t>
            </a:r>
          </a:p>
          <a:p>
            <a:pPr algn="ctr"/>
            <a:endParaRPr lang="en-NZ" sz="2000" dirty="0"/>
          </a:p>
          <a:p>
            <a:pPr algn="ctr"/>
            <a:r>
              <a:rPr lang="en-NZ" sz="2000" dirty="0"/>
              <a:t>To find out more (and for other great resources) visit </a:t>
            </a:r>
            <a:r>
              <a:rPr lang="en-NZ" sz="2000" dirty="0">
                <a:hlinkClick r:id="rId5">
                  <a:extLst>
                    <a:ext uri="{A12FA001-AC4F-418D-AE19-62706E023703}">
                      <ahyp:hlinkClr xmlns:ahyp="http://schemas.microsoft.com/office/drawing/2018/hyperlinkcolor" val="tx"/>
                    </a:ext>
                  </a:extLst>
                </a:hlinkClick>
              </a:rPr>
              <a:t>standingtogether.govt.nz </a:t>
            </a:r>
            <a:endParaRPr lang="en-NZ" sz="2000" dirty="0"/>
          </a:p>
          <a:p>
            <a:pPr algn="ctr"/>
            <a:endParaRPr lang="en-NZ" sz="2000" b="1" dirty="0"/>
          </a:p>
        </p:txBody>
      </p:sp>
    </p:spTree>
    <p:extLst>
      <p:ext uri="{BB962C8B-B14F-4D97-AF65-F5344CB8AC3E}">
        <p14:creationId xmlns:p14="http://schemas.microsoft.com/office/powerpoint/2010/main" val="675262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8">
            <a:extLst>
              <a:ext uri="{FF2B5EF4-FFF2-40B4-BE49-F238E27FC236}">
                <a16:creationId xmlns:a16="http://schemas.microsoft.com/office/drawing/2014/main" id="{0214A00A-6221-34AE-2C1B-1C0548BB0748}"/>
              </a:ext>
            </a:extLst>
          </p:cNvPr>
          <p:cNvPicPr>
            <a:picLocks noChangeAspect="1"/>
          </p:cNvPicPr>
          <p:nvPr/>
        </p:nvPicPr>
        <p:blipFill rotWithShape="1">
          <a:blip r:embed="rId3"/>
          <a:srcRect t="25660" b="25660"/>
          <a:stretch/>
        </p:blipFill>
        <p:spPr>
          <a:xfrm>
            <a:off x="6454040" y="2047446"/>
            <a:ext cx="4202972" cy="3558238"/>
          </a:xfrm>
        </p:spPr>
      </p:pic>
      <p:pic>
        <p:nvPicPr>
          <p:cNvPr id="6" name="Picture 5">
            <a:extLst>
              <a:ext uri="{FF2B5EF4-FFF2-40B4-BE49-F238E27FC236}">
                <a16:creationId xmlns:a16="http://schemas.microsoft.com/office/drawing/2014/main" id="{F50C4EC4-2564-7FD9-97CA-AC2650EE7A13}"/>
              </a:ext>
            </a:extLst>
          </p:cNvPr>
          <p:cNvPicPr>
            <a:picLocks noChangeAspect="1"/>
          </p:cNvPicPr>
          <p:nvPr/>
        </p:nvPicPr>
        <p:blipFill>
          <a:blip r:embed="rId4">
            <a:alphaModFix amt="5000"/>
          </a:blip>
          <a:stretch>
            <a:fillRect/>
          </a:stretch>
        </p:blipFill>
        <p:spPr>
          <a:xfrm>
            <a:off x="0" y="209371"/>
            <a:ext cx="12192000" cy="6439258"/>
          </a:xfrm>
          <a:prstGeom prst="rect">
            <a:avLst/>
          </a:prstGeom>
        </p:spPr>
      </p:pic>
      <p:sp>
        <p:nvSpPr>
          <p:cNvPr id="4" name="TextBox 3">
            <a:extLst>
              <a:ext uri="{FF2B5EF4-FFF2-40B4-BE49-F238E27FC236}">
                <a16:creationId xmlns:a16="http://schemas.microsoft.com/office/drawing/2014/main" id="{1EE569CB-4387-7B86-F876-024E53B782C7}"/>
              </a:ext>
            </a:extLst>
          </p:cNvPr>
          <p:cNvSpPr txBox="1"/>
          <p:nvPr/>
        </p:nvSpPr>
        <p:spPr>
          <a:xfrm>
            <a:off x="407581" y="2459504"/>
            <a:ext cx="11376838" cy="1938992"/>
          </a:xfrm>
          <a:prstGeom prst="rect">
            <a:avLst/>
          </a:prstGeom>
          <a:noFill/>
        </p:spPr>
        <p:txBody>
          <a:bodyPr wrap="square">
            <a:spAutoFit/>
          </a:bodyPr>
          <a:lstStyle/>
          <a:p>
            <a:pPr algn="ctr"/>
            <a:r>
              <a:rPr lang="en-NZ" sz="4000" i="1" dirty="0">
                <a:solidFill>
                  <a:schemeClr val="tx1"/>
                </a:solidFill>
              </a:rPr>
              <a:t>Let’s take a closer look at some of the </a:t>
            </a:r>
            <a:r>
              <a:rPr lang="en-NZ" sz="4000" b="1" i="1" dirty="0">
                <a:solidFill>
                  <a:schemeClr val="tx1"/>
                </a:solidFill>
              </a:rPr>
              <a:t>micro-aggressions</a:t>
            </a:r>
            <a:r>
              <a:rPr lang="en-NZ" sz="4000" i="1" dirty="0">
                <a:solidFill>
                  <a:schemeClr val="tx1"/>
                </a:solidFill>
              </a:rPr>
              <a:t> described, and think about the </a:t>
            </a:r>
            <a:r>
              <a:rPr lang="en-NZ" sz="4000" b="1" i="1" dirty="0">
                <a:solidFill>
                  <a:schemeClr val="tx1"/>
                </a:solidFill>
              </a:rPr>
              <a:t>harm</a:t>
            </a:r>
            <a:r>
              <a:rPr lang="en-NZ" sz="4000" i="1" dirty="0">
                <a:solidFill>
                  <a:schemeClr val="tx1"/>
                </a:solidFill>
              </a:rPr>
              <a:t> these can cause.</a:t>
            </a:r>
          </a:p>
        </p:txBody>
      </p:sp>
    </p:spTree>
    <p:extLst>
      <p:ext uri="{BB962C8B-B14F-4D97-AF65-F5344CB8AC3E}">
        <p14:creationId xmlns:p14="http://schemas.microsoft.com/office/powerpoint/2010/main" val="2965754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2889B"/>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1BEB6C-DDA4-F2EC-D4E1-5444F20F677D}"/>
              </a:ext>
            </a:extLst>
          </p:cNvPr>
          <p:cNvSpPr txBox="1"/>
          <p:nvPr/>
        </p:nvSpPr>
        <p:spPr>
          <a:xfrm>
            <a:off x="3314137" y="5109448"/>
            <a:ext cx="8813799" cy="1569660"/>
          </a:xfrm>
          <a:prstGeom prst="rect">
            <a:avLst/>
          </a:prstGeom>
          <a:noFill/>
        </p:spPr>
        <p:txBody>
          <a:bodyPr wrap="square" rtlCol="0">
            <a:spAutoFit/>
          </a:bodyPr>
          <a:lstStyle/>
          <a:p>
            <a:pPr algn="ctr"/>
            <a:r>
              <a:rPr lang="en-NZ" sz="2400" b="1" dirty="0">
                <a:solidFill>
                  <a:schemeClr val="bg1"/>
                </a:solidFill>
              </a:rPr>
              <a:t>The stereotyping Ranjna is describing is an example of a </a:t>
            </a:r>
            <a:r>
              <a:rPr lang="en-NZ" sz="2400" dirty="0">
                <a:solidFill>
                  <a:schemeClr val="bg1"/>
                </a:solidFill>
              </a:rPr>
              <a:t>‘</a:t>
            </a:r>
            <a:r>
              <a:rPr lang="en-NZ" sz="2400" b="1" dirty="0">
                <a:solidFill>
                  <a:schemeClr val="bg1"/>
                </a:solidFill>
              </a:rPr>
              <a:t>micro-aggression</a:t>
            </a:r>
            <a:r>
              <a:rPr lang="en-NZ" sz="2400" dirty="0">
                <a:solidFill>
                  <a:schemeClr val="bg1"/>
                </a:solidFill>
              </a:rPr>
              <a:t>’, a commonplace verbal or behavioural slight.</a:t>
            </a:r>
            <a:endParaRPr lang="en-NZ" sz="2400" b="1" dirty="0">
              <a:solidFill>
                <a:schemeClr val="bg1"/>
              </a:solidFill>
            </a:endParaRPr>
          </a:p>
          <a:p>
            <a:pPr algn="ctr"/>
            <a:endParaRPr lang="en-NZ" sz="2400" b="1" dirty="0">
              <a:solidFill>
                <a:schemeClr val="bg1"/>
              </a:solidFill>
            </a:endParaRPr>
          </a:p>
          <a:p>
            <a:pPr algn="ctr"/>
            <a:r>
              <a:rPr lang="en-NZ" sz="2400" dirty="0">
                <a:solidFill>
                  <a:schemeClr val="bg1"/>
                </a:solidFill>
              </a:rPr>
              <a:t>What impact might this daily prejudice have on Ranjna? </a:t>
            </a:r>
          </a:p>
        </p:txBody>
      </p:sp>
      <p:pic>
        <p:nvPicPr>
          <p:cNvPr id="3" name="Picture 2">
            <a:extLst>
              <a:ext uri="{FF2B5EF4-FFF2-40B4-BE49-F238E27FC236}">
                <a16:creationId xmlns:a16="http://schemas.microsoft.com/office/drawing/2014/main" id="{C6AA7737-1CC1-94E2-8A77-3A533F0557D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487" r="1667" b="2382"/>
          <a:stretch/>
        </p:blipFill>
        <p:spPr>
          <a:xfrm>
            <a:off x="3594676" y="116477"/>
            <a:ext cx="8381422" cy="4760324"/>
          </a:xfrm>
          <a:prstGeom prst="rect">
            <a:avLst/>
          </a:prstGeom>
        </p:spPr>
      </p:pic>
      <p:sp>
        <p:nvSpPr>
          <p:cNvPr id="9" name="Flowchart: Connector 8">
            <a:extLst>
              <a:ext uri="{FF2B5EF4-FFF2-40B4-BE49-F238E27FC236}">
                <a16:creationId xmlns:a16="http://schemas.microsoft.com/office/drawing/2014/main" id="{05B3A226-D91E-8593-45BB-14A8F68E88DB}"/>
              </a:ext>
            </a:extLst>
          </p:cNvPr>
          <p:cNvSpPr/>
          <p:nvPr/>
        </p:nvSpPr>
        <p:spPr>
          <a:xfrm>
            <a:off x="215902" y="843297"/>
            <a:ext cx="3378774" cy="3422855"/>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i="1" dirty="0">
                <a:solidFill>
                  <a:schemeClr val="tx1"/>
                </a:solidFill>
              </a:rPr>
              <a:t>“Our peers all thought ‘must be that dodgy Indian couple’.” </a:t>
            </a:r>
          </a:p>
        </p:txBody>
      </p:sp>
    </p:spTree>
    <p:extLst>
      <p:ext uri="{BB962C8B-B14F-4D97-AF65-F5344CB8AC3E}">
        <p14:creationId xmlns:p14="http://schemas.microsoft.com/office/powerpoint/2010/main" val="13060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41" presetClass="entr" presetSubtype="0" fill="hold" grpId="0" nodeType="withEffect">
                                  <p:stCondLst>
                                    <p:cond delay="500"/>
                                  </p:stCondLst>
                                  <p:iterate type="lt">
                                    <p:tmPct val="10000"/>
                                  </p:iterate>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1" dur="1000" fill="hold"/>
                                        <p:tgtEl>
                                          <p:spTgt spid="9"/>
                                        </p:tgtEl>
                                        <p:attrNameLst>
                                          <p:attrName>ppt_y</p:attrName>
                                        </p:attrNameLst>
                                      </p:cBhvr>
                                      <p:tavLst>
                                        <p:tav tm="0">
                                          <p:val>
                                            <p:strVal val="#ppt_y"/>
                                          </p:val>
                                        </p:tav>
                                        <p:tav tm="100000">
                                          <p:val>
                                            <p:strVal val="#ppt_y"/>
                                          </p:val>
                                        </p:tav>
                                      </p:tavLst>
                                    </p:anim>
                                    <p:anim calcmode="lin" valueType="num">
                                      <p:cBhvr>
                                        <p:cTn id="12"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3"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4" dur="1000" tmFilter="0,0; .5, 1; 1, 1"/>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8D616C-9057-E6DD-B293-E581C54EDDD7}"/>
              </a:ext>
            </a:extLst>
          </p:cNvPr>
          <p:cNvSpPr/>
          <p:nvPr/>
        </p:nvSpPr>
        <p:spPr>
          <a:xfrm>
            <a:off x="0" y="0"/>
            <a:ext cx="12192000" cy="6858000"/>
          </a:xfrm>
          <a:prstGeom prst="rect">
            <a:avLst/>
          </a:prstGeom>
          <a:solidFill>
            <a:srgbClr val="2314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6" name="TextBox 5">
            <a:extLst>
              <a:ext uri="{FF2B5EF4-FFF2-40B4-BE49-F238E27FC236}">
                <a16:creationId xmlns:a16="http://schemas.microsoft.com/office/drawing/2014/main" id="{831BEB6C-DDA4-F2EC-D4E1-5444F20F677D}"/>
              </a:ext>
            </a:extLst>
          </p:cNvPr>
          <p:cNvSpPr txBox="1"/>
          <p:nvPr/>
        </p:nvSpPr>
        <p:spPr>
          <a:xfrm>
            <a:off x="3162299" y="5109448"/>
            <a:ext cx="8813799" cy="1785104"/>
          </a:xfrm>
          <a:prstGeom prst="rect">
            <a:avLst/>
          </a:prstGeom>
          <a:noFill/>
        </p:spPr>
        <p:txBody>
          <a:bodyPr wrap="square" rtlCol="0">
            <a:spAutoFit/>
          </a:bodyPr>
          <a:lstStyle/>
          <a:p>
            <a:pPr algn="ctr"/>
            <a:r>
              <a:rPr lang="en-NZ" sz="2300" dirty="0">
                <a:solidFill>
                  <a:schemeClr val="bg1"/>
                </a:solidFill>
              </a:rPr>
              <a:t>Shawn describes experiences at school as </a:t>
            </a:r>
            <a:r>
              <a:rPr lang="en-NZ" sz="2300" b="1" dirty="0">
                <a:solidFill>
                  <a:schemeClr val="bg1"/>
                </a:solidFill>
              </a:rPr>
              <a:t>‘</a:t>
            </a:r>
            <a:r>
              <a:rPr lang="en-NZ" sz="2300" b="1" i="1" dirty="0">
                <a:solidFill>
                  <a:schemeClr val="bg1"/>
                </a:solidFill>
              </a:rPr>
              <a:t>forcing me to be something I'm not, restricting me from being who I am</a:t>
            </a:r>
            <a:r>
              <a:rPr lang="en-NZ" sz="2300" b="1" dirty="0">
                <a:solidFill>
                  <a:schemeClr val="bg1"/>
                </a:solidFill>
              </a:rPr>
              <a:t>’. </a:t>
            </a:r>
          </a:p>
          <a:p>
            <a:pPr algn="ctr"/>
            <a:endParaRPr lang="en-NZ" sz="1400" b="1" dirty="0">
              <a:solidFill>
                <a:schemeClr val="bg1"/>
              </a:solidFill>
            </a:endParaRPr>
          </a:p>
          <a:p>
            <a:pPr algn="ctr"/>
            <a:r>
              <a:rPr lang="en-NZ" sz="2300" dirty="0">
                <a:solidFill>
                  <a:schemeClr val="bg1"/>
                </a:solidFill>
              </a:rPr>
              <a:t>Think about your experience of school. Do you identify with Shawn’s experience? What impact would their experience have had on them?</a:t>
            </a:r>
          </a:p>
        </p:txBody>
      </p:sp>
      <p:pic>
        <p:nvPicPr>
          <p:cNvPr id="10" name="Picture 9">
            <a:extLst>
              <a:ext uri="{FF2B5EF4-FFF2-40B4-BE49-F238E27FC236}">
                <a16:creationId xmlns:a16="http://schemas.microsoft.com/office/drawing/2014/main" id="{52DAED44-15E5-1210-7F99-013538D456A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322428" y="156578"/>
            <a:ext cx="8653670" cy="4796293"/>
          </a:xfrm>
          <a:prstGeom prst="rect">
            <a:avLst/>
          </a:prstGeom>
        </p:spPr>
      </p:pic>
      <p:sp>
        <p:nvSpPr>
          <p:cNvPr id="9" name="Flowchart: Connector 8">
            <a:extLst>
              <a:ext uri="{FF2B5EF4-FFF2-40B4-BE49-F238E27FC236}">
                <a16:creationId xmlns:a16="http://schemas.microsoft.com/office/drawing/2014/main" id="{05B3A226-D91E-8593-45BB-14A8F68E88DB}"/>
              </a:ext>
            </a:extLst>
          </p:cNvPr>
          <p:cNvSpPr/>
          <p:nvPr/>
        </p:nvSpPr>
        <p:spPr>
          <a:xfrm>
            <a:off x="215902" y="843297"/>
            <a:ext cx="3378774" cy="3422855"/>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i="1" dirty="0">
                <a:solidFill>
                  <a:schemeClr val="tx1"/>
                </a:solidFill>
              </a:rPr>
              <a:t>“I realised most of my life was a conversion practice.” </a:t>
            </a:r>
          </a:p>
        </p:txBody>
      </p:sp>
    </p:spTree>
    <p:extLst>
      <p:ext uri="{BB962C8B-B14F-4D97-AF65-F5344CB8AC3E}">
        <p14:creationId xmlns:p14="http://schemas.microsoft.com/office/powerpoint/2010/main" val="42916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par>
                                <p:cTn id="8" presetID="41" presetClass="entr" presetSubtype="0" fill="hold" grpId="0" nodeType="withEffect">
                                  <p:stCondLst>
                                    <p:cond delay="500"/>
                                  </p:stCondLst>
                                  <p:iterate type="lt">
                                    <p:tmPct val="10000"/>
                                  </p:iterate>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1" dur="1000" fill="hold"/>
                                        <p:tgtEl>
                                          <p:spTgt spid="9"/>
                                        </p:tgtEl>
                                        <p:attrNameLst>
                                          <p:attrName>ppt_y</p:attrName>
                                        </p:attrNameLst>
                                      </p:cBhvr>
                                      <p:tavLst>
                                        <p:tav tm="0">
                                          <p:val>
                                            <p:strVal val="#ppt_y"/>
                                          </p:val>
                                        </p:tav>
                                        <p:tav tm="100000">
                                          <p:val>
                                            <p:strVal val="#ppt_y"/>
                                          </p:val>
                                        </p:tav>
                                      </p:tavLst>
                                    </p:anim>
                                    <p:anim calcmode="lin" valueType="num">
                                      <p:cBhvr>
                                        <p:cTn id="12"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3"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4" dur="1000" tmFilter="0,0; .5, 1; 1, 1"/>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2889B"/>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1BEB6C-DDA4-F2EC-D4E1-5444F20F677D}"/>
              </a:ext>
            </a:extLst>
          </p:cNvPr>
          <p:cNvSpPr txBox="1"/>
          <p:nvPr/>
        </p:nvSpPr>
        <p:spPr>
          <a:xfrm>
            <a:off x="3246952" y="5027094"/>
            <a:ext cx="8813799" cy="1677382"/>
          </a:xfrm>
          <a:prstGeom prst="rect">
            <a:avLst/>
          </a:prstGeom>
          <a:noFill/>
        </p:spPr>
        <p:txBody>
          <a:bodyPr wrap="square" rtlCol="0">
            <a:spAutoFit/>
          </a:bodyPr>
          <a:lstStyle/>
          <a:p>
            <a:pPr algn="ctr"/>
            <a:r>
              <a:rPr lang="en-NZ" sz="2300" dirty="0"/>
              <a:t>Mananui describes being </a:t>
            </a:r>
            <a:r>
              <a:rPr lang="en-NZ" sz="2300" b="1" dirty="0"/>
              <a:t>made to feel as if he didn’t belong because he is Māori</a:t>
            </a:r>
            <a:r>
              <a:rPr lang="en-NZ" sz="2300" dirty="0"/>
              <a:t>. These kind of micro-aggressions cause waves of harm – they are directed at one person but can impact many people. </a:t>
            </a:r>
          </a:p>
          <a:p>
            <a:pPr algn="ctr"/>
            <a:endParaRPr lang="en-NZ" sz="1000" dirty="0"/>
          </a:p>
          <a:p>
            <a:pPr algn="ctr"/>
            <a:r>
              <a:rPr lang="en-NZ" sz="2300" dirty="0"/>
              <a:t>Alongside Mananui, who else might have been negatively impacted?</a:t>
            </a:r>
          </a:p>
        </p:txBody>
      </p:sp>
      <p:pic>
        <p:nvPicPr>
          <p:cNvPr id="4" name="Picture 3">
            <a:extLst>
              <a:ext uri="{FF2B5EF4-FFF2-40B4-BE49-F238E27FC236}">
                <a16:creationId xmlns:a16="http://schemas.microsoft.com/office/drawing/2014/main" id="{648487EB-CC08-FD5D-9F7A-DDCCA96CCBE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Lst>
          </a:blip>
          <a:srcRect l="1821" r="3082" b="3159"/>
          <a:stretch/>
        </p:blipFill>
        <p:spPr>
          <a:xfrm>
            <a:off x="3594676" y="153524"/>
            <a:ext cx="8118353" cy="4650705"/>
          </a:xfrm>
          <a:prstGeom prst="rect">
            <a:avLst/>
          </a:prstGeom>
        </p:spPr>
      </p:pic>
      <p:sp>
        <p:nvSpPr>
          <p:cNvPr id="9" name="Flowchart: Connector 8">
            <a:extLst>
              <a:ext uri="{FF2B5EF4-FFF2-40B4-BE49-F238E27FC236}">
                <a16:creationId xmlns:a16="http://schemas.microsoft.com/office/drawing/2014/main" id="{05B3A226-D91E-8593-45BB-14A8F68E88DB}"/>
              </a:ext>
            </a:extLst>
          </p:cNvPr>
          <p:cNvSpPr/>
          <p:nvPr/>
        </p:nvSpPr>
        <p:spPr>
          <a:xfrm>
            <a:off x="215902" y="843297"/>
            <a:ext cx="3378774" cy="3422855"/>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i="1" dirty="0">
                <a:solidFill>
                  <a:schemeClr val="tx1"/>
                </a:solidFill>
              </a:rPr>
              <a:t>“I'll never forget feeling like I was so different. People…were so prepared to let me know about that”</a:t>
            </a:r>
          </a:p>
        </p:txBody>
      </p:sp>
    </p:spTree>
    <p:extLst>
      <p:ext uri="{BB962C8B-B14F-4D97-AF65-F5344CB8AC3E}">
        <p14:creationId xmlns:p14="http://schemas.microsoft.com/office/powerpoint/2010/main" val="202088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par>
                                <p:cTn id="8" presetID="41" presetClass="entr" presetSubtype="0" fill="hold" grpId="0" nodeType="withEffect">
                                  <p:stCondLst>
                                    <p:cond delay="500"/>
                                  </p:stCondLst>
                                  <p:iterate type="lt">
                                    <p:tmPct val="10000"/>
                                  </p:iterate>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1" dur="1000" fill="hold"/>
                                        <p:tgtEl>
                                          <p:spTgt spid="9"/>
                                        </p:tgtEl>
                                        <p:attrNameLst>
                                          <p:attrName>ppt_y</p:attrName>
                                        </p:attrNameLst>
                                      </p:cBhvr>
                                      <p:tavLst>
                                        <p:tav tm="0">
                                          <p:val>
                                            <p:strVal val="#ppt_y"/>
                                          </p:val>
                                        </p:tav>
                                        <p:tav tm="100000">
                                          <p:val>
                                            <p:strVal val="#ppt_y"/>
                                          </p:val>
                                        </p:tav>
                                      </p:tavLst>
                                    </p:anim>
                                    <p:anim calcmode="lin" valueType="num">
                                      <p:cBhvr>
                                        <p:cTn id="12"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3"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4" dur="1000" tmFilter="0,0; .5, 1; 1, 1"/>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8">
            <a:extLst>
              <a:ext uri="{FF2B5EF4-FFF2-40B4-BE49-F238E27FC236}">
                <a16:creationId xmlns:a16="http://schemas.microsoft.com/office/drawing/2014/main" id="{0214A00A-6221-34AE-2C1B-1C0548BB0748}"/>
              </a:ext>
            </a:extLst>
          </p:cNvPr>
          <p:cNvPicPr>
            <a:picLocks noChangeAspect="1"/>
          </p:cNvPicPr>
          <p:nvPr/>
        </p:nvPicPr>
        <p:blipFill rotWithShape="1">
          <a:blip r:embed="rId3"/>
          <a:srcRect t="25660" b="25660"/>
          <a:stretch/>
        </p:blipFill>
        <p:spPr>
          <a:xfrm>
            <a:off x="6454040" y="2047446"/>
            <a:ext cx="4202972" cy="3558238"/>
          </a:xfrm>
        </p:spPr>
      </p:pic>
      <p:pic>
        <p:nvPicPr>
          <p:cNvPr id="6" name="Picture 5">
            <a:extLst>
              <a:ext uri="{FF2B5EF4-FFF2-40B4-BE49-F238E27FC236}">
                <a16:creationId xmlns:a16="http://schemas.microsoft.com/office/drawing/2014/main" id="{F50C4EC4-2564-7FD9-97CA-AC2650EE7A13}"/>
              </a:ext>
            </a:extLst>
          </p:cNvPr>
          <p:cNvPicPr>
            <a:picLocks noChangeAspect="1"/>
          </p:cNvPicPr>
          <p:nvPr/>
        </p:nvPicPr>
        <p:blipFill>
          <a:blip r:embed="rId4">
            <a:alphaModFix amt="5000"/>
          </a:blip>
          <a:stretch>
            <a:fillRect/>
          </a:stretch>
        </p:blipFill>
        <p:spPr>
          <a:xfrm>
            <a:off x="0" y="209371"/>
            <a:ext cx="12192000" cy="6439258"/>
          </a:xfrm>
          <a:prstGeom prst="rect">
            <a:avLst/>
          </a:prstGeom>
        </p:spPr>
      </p:pic>
      <p:sp>
        <p:nvSpPr>
          <p:cNvPr id="4" name="TextBox 3">
            <a:extLst>
              <a:ext uri="{FF2B5EF4-FFF2-40B4-BE49-F238E27FC236}">
                <a16:creationId xmlns:a16="http://schemas.microsoft.com/office/drawing/2014/main" id="{1EE569CB-4387-7B86-F876-024E53B782C7}"/>
              </a:ext>
            </a:extLst>
          </p:cNvPr>
          <p:cNvSpPr txBox="1"/>
          <p:nvPr/>
        </p:nvSpPr>
        <p:spPr>
          <a:xfrm>
            <a:off x="148856" y="2459504"/>
            <a:ext cx="11876567" cy="1338828"/>
          </a:xfrm>
          <a:prstGeom prst="rect">
            <a:avLst/>
          </a:prstGeom>
          <a:noFill/>
        </p:spPr>
        <p:txBody>
          <a:bodyPr wrap="square">
            <a:spAutoFit/>
          </a:bodyPr>
          <a:lstStyle/>
          <a:p>
            <a:pPr algn="ctr"/>
            <a:r>
              <a:rPr lang="mi-NZ" sz="3500" i="1" dirty="0">
                <a:solidFill>
                  <a:schemeClr val="tx1"/>
                </a:solidFill>
              </a:rPr>
              <a:t>Hate-</a:t>
            </a:r>
            <a:r>
              <a:rPr lang="mi-NZ" sz="3500" i="1" dirty="0" err="1">
                <a:solidFill>
                  <a:schemeClr val="tx1"/>
                </a:solidFill>
              </a:rPr>
              <a:t>motivated</a:t>
            </a:r>
            <a:r>
              <a:rPr lang="mi-NZ" sz="3500" i="1" dirty="0">
                <a:solidFill>
                  <a:schemeClr val="tx1"/>
                </a:solidFill>
              </a:rPr>
              <a:t> </a:t>
            </a:r>
            <a:r>
              <a:rPr lang="mi-NZ" sz="3500" i="1" dirty="0" err="1">
                <a:solidFill>
                  <a:schemeClr val="tx1"/>
                </a:solidFill>
              </a:rPr>
              <a:t>behaviour</a:t>
            </a:r>
            <a:r>
              <a:rPr lang="mi-NZ" sz="3500" i="1" dirty="0">
                <a:solidFill>
                  <a:schemeClr val="tx1"/>
                </a:solidFill>
              </a:rPr>
              <a:t> </a:t>
            </a:r>
            <a:r>
              <a:rPr lang="mi-NZ" sz="3500" i="1" dirty="0" err="1">
                <a:solidFill>
                  <a:schemeClr val="tx1"/>
                </a:solidFill>
              </a:rPr>
              <a:t>can</a:t>
            </a:r>
            <a:r>
              <a:rPr lang="mi-NZ" sz="3500" i="1" dirty="0">
                <a:solidFill>
                  <a:schemeClr val="tx1"/>
                </a:solidFill>
              </a:rPr>
              <a:t> </a:t>
            </a:r>
            <a:r>
              <a:rPr lang="mi-NZ" sz="3500" b="1" i="1" dirty="0" err="1">
                <a:solidFill>
                  <a:schemeClr val="tx1"/>
                </a:solidFill>
              </a:rPr>
              <a:t>escalate</a:t>
            </a:r>
            <a:r>
              <a:rPr lang="mi-NZ" sz="3500" b="1" i="1" dirty="0">
                <a:solidFill>
                  <a:schemeClr val="tx1"/>
                </a:solidFill>
              </a:rPr>
              <a:t>.</a:t>
            </a:r>
          </a:p>
          <a:p>
            <a:pPr algn="ctr"/>
            <a:r>
              <a:rPr lang="mi-NZ" sz="1100" b="1" i="1" dirty="0">
                <a:solidFill>
                  <a:schemeClr val="tx1"/>
                </a:solidFill>
              </a:rPr>
              <a:t> </a:t>
            </a:r>
            <a:endParaRPr lang="mi-NZ" sz="3600" b="1" i="1" dirty="0">
              <a:solidFill>
                <a:schemeClr val="tx1"/>
              </a:solidFill>
            </a:endParaRPr>
          </a:p>
          <a:p>
            <a:pPr algn="ctr"/>
            <a:r>
              <a:rPr lang="en-NZ" sz="3500" b="1" i="1" dirty="0">
                <a:solidFill>
                  <a:schemeClr val="tx1"/>
                </a:solidFill>
              </a:rPr>
              <a:t>Giving support, getting support, and making a report </a:t>
            </a:r>
            <a:r>
              <a:rPr lang="en-NZ" sz="3500" i="1" dirty="0">
                <a:solidFill>
                  <a:schemeClr val="tx1"/>
                </a:solidFill>
              </a:rPr>
              <a:t>can help.</a:t>
            </a:r>
          </a:p>
        </p:txBody>
      </p:sp>
    </p:spTree>
    <p:extLst>
      <p:ext uri="{BB962C8B-B14F-4D97-AF65-F5344CB8AC3E}">
        <p14:creationId xmlns:p14="http://schemas.microsoft.com/office/powerpoint/2010/main" val="3332927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8D616C-9057-E6DD-B293-E581C54EDDD7}"/>
              </a:ext>
            </a:extLst>
          </p:cNvPr>
          <p:cNvSpPr/>
          <p:nvPr/>
        </p:nvSpPr>
        <p:spPr>
          <a:xfrm>
            <a:off x="0" y="0"/>
            <a:ext cx="12192000" cy="6858000"/>
          </a:xfrm>
          <a:prstGeom prst="rect">
            <a:avLst/>
          </a:prstGeom>
          <a:solidFill>
            <a:srgbClr val="CFE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3" name="Picture 2">
            <a:extLst>
              <a:ext uri="{FF2B5EF4-FFF2-40B4-BE49-F238E27FC236}">
                <a16:creationId xmlns:a16="http://schemas.microsoft.com/office/drawing/2014/main" id="{6D1AD7C7-B63A-593F-7260-9FD0FB06128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12192000" cy="6874094"/>
          </a:xfrm>
          <a:prstGeom prst="rect">
            <a:avLst/>
          </a:prstGeom>
        </p:spPr>
      </p:pic>
      <p:sp>
        <p:nvSpPr>
          <p:cNvPr id="4" name="Flowchart: Connector 3">
            <a:extLst>
              <a:ext uri="{FF2B5EF4-FFF2-40B4-BE49-F238E27FC236}">
                <a16:creationId xmlns:a16="http://schemas.microsoft.com/office/drawing/2014/main" id="{CACEF378-A51A-3B94-BCA9-DA367C664F5C}"/>
              </a:ext>
            </a:extLst>
          </p:cNvPr>
          <p:cNvSpPr/>
          <p:nvPr/>
        </p:nvSpPr>
        <p:spPr>
          <a:xfrm>
            <a:off x="3401769" y="4037071"/>
            <a:ext cx="2302011" cy="2363729"/>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rPr>
              <a:t>“</a:t>
            </a:r>
            <a:r>
              <a:rPr lang="en-NZ" sz="2400" i="1" dirty="0">
                <a:solidFill>
                  <a:schemeClr val="tx1"/>
                </a:solidFill>
              </a:rPr>
              <a:t>Oh, why is he going to work?”</a:t>
            </a:r>
          </a:p>
        </p:txBody>
      </p:sp>
      <p:sp>
        <p:nvSpPr>
          <p:cNvPr id="5" name="Flowchart: Connector 4">
            <a:extLst>
              <a:ext uri="{FF2B5EF4-FFF2-40B4-BE49-F238E27FC236}">
                <a16:creationId xmlns:a16="http://schemas.microsoft.com/office/drawing/2014/main" id="{CA3C25EE-3ED4-0036-DC17-75A2EFCF0E14}"/>
              </a:ext>
            </a:extLst>
          </p:cNvPr>
          <p:cNvSpPr/>
          <p:nvPr/>
        </p:nvSpPr>
        <p:spPr>
          <a:xfrm>
            <a:off x="1093577" y="3157693"/>
            <a:ext cx="2001426" cy="1944284"/>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i="1" dirty="0">
                <a:solidFill>
                  <a:schemeClr val="tx1"/>
                </a:solidFill>
              </a:rPr>
              <a:t>“Shouldn't he be staying home?” </a:t>
            </a:r>
          </a:p>
        </p:txBody>
      </p:sp>
      <p:sp>
        <p:nvSpPr>
          <p:cNvPr id="8" name="Flowchart: Connector 7">
            <a:extLst>
              <a:ext uri="{FF2B5EF4-FFF2-40B4-BE49-F238E27FC236}">
                <a16:creationId xmlns:a16="http://schemas.microsoft.com/office/drawing/2014/main" id="{939C274D-9BDC-2794-8119-735A1C1128DF}"/>
              </a:ext>
            </a:extLst>
          </p:cNvPr>
          <p:cNvSpPr/>
          <p:nvPr/>
        </p:nvSpPr>
        <p:spPr>
          <a:xfrm>
            <a:off x="200918" y="1157723"/>
            <a:ext cx="1785318" cy="1666591"/>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i="1" dirty="0">
                <a:solidFill>
                  <a:schemeClr val="tx1"/>
                </a:solidFill>
              </a:rPr>
              <a:t>“He can't do this. Can't do that”</a:t>
            </a:r>
          </a:p>
        </p:txBody>
      </p:sp>
      <p:sp>
        <p:nvSpPr>
          <p:cNvPr id="6" name="TextBox 5">
            <a:extLst>
              <a:ext uri="{FF2B5EF4-FFF2-40B4-BE49-F238E27FC236}">
                <a16:creationId xmlns:a16="http://schemas.microsoft.com/office/drawing/2014/main" id="{831BEB6C-DDA4-F2EC-D4E1-5444F20F677D}"/>
              </a:ext>
            </a:extLst>
          </p:cNvPr>
          <p:cNvSpPr txBox="1"/>
          <p:nvPr/>
        </p:nvSpPr>
        <p:spPr>
          <a:xfrm>
            <a:off x="7825563" y="4056745"/>
            <a:ext cx="3708000" cy="2677656"/>
          </a:xfrm>
          <a:prstGeom prst="rect">
            <a:avLst/>
          </a:prstGeom>
          <a:solidFill>
            <a:schemeClr val="bg1">
              <a:alpha val="18000"/>
            </a:schemeClr>
          </a:solidFill>
          <a:ln w="38100">
            <a:solidFill>
              <a:schemeClr val="bg1"/>
            </a:solidFill>
          </a:ln>
        </p:spPr>
        <p:txBody>
          <a:bodyPr wrap="square" rtlCol="0">
            <a:spAutoFit/>
          </a:bodyPr>
          <a:lstStyle/>
          <a:p>
            <a:pPr algn="ctr"/>
            <a:r>
              <a:rPr lang="en-NZ" sz="2400" b="1" dirty="0">
                <a:solidFill>
                  <a:schemeClr val="bg1"/>
                </a:solidFill>
              </a:rPr>
              <a:t>What does Kramer mean when he says:</a:t>
            </a:r>
          </a:p>
          <a:p>
            <a:pPr algn="ctr"/>
            <a:endParaRPr lang="en-NZ" sz="2400" b="1" dirty="0">
              <a:solidFill>
                <a:schemeClr val="bg1"/>
              </a:solidFill>
            </a:endParaRPr>
          </a:p>
          <a:p>
            <a:pPr algn="ctr"/>
            <a:r>
              <a:rPr lang="en-NZ" sz="2400" b="1" dirty="0">
                <a:solidFill>
                  <a:schemeClr val="bg1"/>
                </a:solidFill>
              </a:rPr>
              <a:t> “</a:t>
            </a:r>
            <a:r>
              <a:rPr lang="en-NZ" sz="2400" b="1" i="1" dirty="0">
                <a:solidFill>
                  <a:schemeClr val="bg1"/>
                </a:solidFill>
              </a:rPr>
              <a:t>Treat me as a person because, </a:t>
            </a:r>
            <a:r>
              <a:rPr lang="en-NZ" sz="2400" b="1" i="1" dirty="0" err="1">
                <a:solidFill>
                  <a:schemeClr val="bg1"/>
                </a:solidFill>
              </a:rPr>
              <a:t>y’know</a:t>
            </a:r>
            <a:r>
              <a:rPr lang="en-NZ" sz="2400" b="1" i="1" dirty="0">
                <a:solidFill>
                  <a:schemeClr val="bg1"/>
                </a:solidFill>
              </a:rPr>
              <a:t>, I am the person before the disability”?</a:t>
            </a:r>
          </a:p>
        </p:txBody>
      </p:sp>
    </p:spTree>
    <p:extLst>
      <p:ext uri="{BB962C8B-B14F-4D97-AF65-F5344CB8AC3E}">
        <p14:creationId xmlns:p14="http://schemas.microsoft.com/office/powerpoint/2010/main" val="403576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 calcmode="lin" valueType="num">
                                      <p:cBhvr>
                                        <p:cTn id="9"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4"/>
                                        </p:tgtEl>
                                      </p:cBhvr>
                                    </p:animEffect>
                                  </p:childTnLst>
                                </p:cTn>
                              </p:par>
                            </p:childTnLst>
                          </p:cTn>
                        </p:par>
                        <p:par>
                          <p:cTn id="12" fill="hold">
                            <p:stCondLst>
                              <p:cond delay="33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anim calcmode="lin" valueType="num">
                                      <p:cBhvr>
                                        <p:cTn id="17"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1000" tmFilter="0,0; .5, 1; 1, 1"/>
                                        <p:tgtEl>
                                          <p:spTgt spid="5"/>
                                        </p:tgtEl>
                                      </p:cBhvr>
                                    </p:animEffect>
                                  </p:childTnLst>
                                </p:cTn>
                              </p:par>
                            </p:childTnLst>
                          </p:cTn>
                        </p:par>
                        <p:par>
                          <p:cTn id="20" fill="hold">
                            <p:stCondLst>
                              <p:cond delay="69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8"/>
                                        </p:tgtEl>
                                        <p:attrNameLst>
                                          <p:attrName>ppt_y</p:attrName>
                                        </p:attrNameLst>
                                      </p:cBhvr>
                                      <p:tavLst>
                                        <p:tav tm="0">
                                          <p:val>
                                            <p:strVal val="#ppt_y"/>
                                          </p:val>
                                        </p:tav>
                                        <p:tav tm="100000">
                                          <p:val>
                                            <p:strVal val="#ppt_y"/>
                                          </p:val>
                                        </p:tav>
                                      </p:tavLst>
                                    </p:anim>
                                    <p:anim calcmode="lin" valueType="num">
                                      <p:cBhvr>
                                        <p:cTn id="25" dur="1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8D616C-9057-E6DD-B293-E581C54EDDD7}"/>
              </a:ext>
            </a:extLst>
          </p:cNvPr>
          <p:cNvSpPr/>
          <p:nvPr/>
        </p:nvSpPr>
        <p:spPr>
          <a:xfrm>
            <a:off x="0" y="0"/>
            <a:ext cx="12192000" cy="6858000"/>
          </a:xfrm>
          <a:prstGeom prst="rect">
            <a:avLst/>
          </a:prstGeom>
          <a:solidFill>
            <a:srgbClr val="CFE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3" name="Picture 2">
            <a:extLst>
              <a:ext uri="{FF2B5EF4-FFF2-40B4-BE49-F238E27FC236}">
                <a16:creationId xmlns:a16="http://schemas.microsoft.com/office/drawing/2014/main" id="{B5761A64-9BB6-238D-19DC-128D72270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783"/>
          <a:stretch/>
        </p:blipFill>
        <p:spPr>
          <a:xfrm>
            <a:off x="0" y="0"/>
            <a:ext cx="12192000" cy="6858000"/>
          </a:xfrm>
          <a:prstGeom prst="rect">
            <a:avLst/>
          </a:prstGeom>
        </p:spPr>
      </p:pic>
      <p:sp>
        <p:nvSpPr>
          <p:cNvPr id="9" name="Flowchart: Connector 8">
            <a:extLst>
              <a:ext uri="{FF2B5EF4-FFF2-40B4-BE49-F238E27FC236}">
                <a16:creationId xmlns:a16="http://schemas.microsoft.com/office/drawing/2014/main" id="{05B3A226-D91E-8593-45BB-14A8F68E88DB}"/>
              </a:ext>
            </a:extLst>
          </p:cNvPr>
          <p:cNvSpPr/>
          <p:nvPr/>
        </p:nvSpPr>
        <p:spPr>
          <a:xfrm>
            <a:off x="449819" y="1481251"/>
            <a:ext cx="3378774" cy="3422855"/>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i="1" dirty="0">
                <a:solidFill>
                  <a:schemeClr val="tx1"/>
                </a:solidFill>
              </a:rPr>
              <a:t>“We are just accepting intolerance from everybody, which then becomes ignorance, </a:t>
            </a:r>
            <a:r>
              <a:rPr lang="en-NZ" sz="2400" b="1" i="1" dirty="0">
                <a:solidFill>
                  <a:schemeClr val="tx1"/>
                </a:solidFill>
              </a:rPr>
              <a:t>which becomes hate</a:t>
            </a:r>
            <a:r>
              <a:rPr lang="en-NZ" sz="2400" i="1" dirty="0">
                <a:solidFill>
                  <a:schemeClr val="tx1"/>
                </a:solidFill>
              </a:rPr>
              <a:t>.”</a:t>
            </a:r>
          </a:p>
        </p:txBody>
      </p:sp>
      <p:sp>
        <p:nvSpPr>
          <p:cNvPr id="6" name="TextBox 5">
            <a:extLst>
              <a:ext uri="{FF2B5EF4-FFF2-40B4-BE49-F238E27FC236}">
                <a16:creationId xmlns:a16="http://schemas.microsoft.com/office/drawing/2014/main" id="{831BEB6C-DDA4-F2EC-D4E1-5444F20F677D}"/>
              </a:ext>
            </a:extLst>
          </p:cNvPr>
          <p:cNvSpPr txBox="1"/>
          <p:nvPr/>
        </p:nvSpPr>
        <p:spPr>
          <a:xfrm>
            <a:off x="7846827" y="3943350"/>
            <a:ext cx="3708000" cy="2308324"/>
          </a:xfrm>
          <a:prstGeom prst="rect">
            <a:avLst/>
          </a:prstGeom>
          <a:solidFill>
            <a:schemeClr val="bg1">
              <a:alpha val="18000"/>
            </a:schemeClr>
          </a:solidFill>
          <a:ln w="38100">
            <a:solidFill>
              <a:schemeClr val="bg1"/>
            </a:solidFill>
          </a:ln>
        </p:spPr>
        <p:txBody>
          <a:bodyPr wrap="square" rtlCol="0">
            <a:spAutoFit/>
          </a:bodyPr>
          <a:lstStyle/>
          <a:p>
            <a:pPr algn="ctr"/>
            <a:r>
              <a:rPr lang="mi-NZ" sz="2400" b="1" dirty="0" err="1">
                <a:solidFill>
                  <a:schemeClr val="bg1"/>
                </a:solidFill>
              </a:rPr>
              <a:t>Ranjna</a:t>
            </a:r>
            <a:r>
              <a:rPr lang="mi-NZ" sz="2400" b="1" dirty="0">
                <a:solidFill>
                  <a:schemeClr val="bg1"/>
                </a:solidFill>
              </a:rPr>
              <a:t> </a:t>
            </a:r>
            <a:r>
              <a:rPr lang="mi-NZ" sz="2400" b="1" dirty="0" err="1">
                <a:solidFill>
                  <a:schemeClr val="bg1"/>
                </a:solidFill>
              </a:rPr>
              <a:t>describes</a:t>
            </a:r>
            <a:r>
              <a:rPr lang="mi-NZ" sz="2400" b="1" dirty="0">
                <a:solidFill>
                  <a:schemeClr val="bg1"/>
                </a:solidFill>
              </a:rPr>
              <a:t> </a:t>
            </a:r>
            <a:r>
              <a:rPr lang="mi-NZ" sz="2400" b="1" i="1" dirty="0" err="1">
                <a:solidFill>
                  <a:schemeClr val="bg1"/>
                </a:solidFill>
              </a:rPr>
              <a:t>hate</a:t>
            </a:r>
            <a:r>
              <a:rPr lang="mi-NZ" sz="2400" b="1" i="1" dirty="0">
                <a:solidFill>
                  <a:schemeClr val="bg1"/>
                </a:solidFill>
              </a:rPr>
              <a:t> </a:t>
            </a:r>
            <a:r>
              <a:rPr lang="mi-NZ" sz="2400" b="1" i="1" dirty="0" err="1">
                <a:solidFill>
                  <a:schemeClr val="bg1"/>
                </a:solidFill>
              </a:rPr>
              <a:t>growing</a:t>
            </a:r>
            <a:r>
              <a:rPr lang="mi-NZ" sz="2400" b="1" i="1" dirty="0">
                <a:solidFill>
                  <a:schemeClr val="bg1"/>
                </a:solidFill>
              </a:rPr>
              <a:t> </a:t>
            </a:r>
            <a:r>
              <a:rPr lang="mi-NZ" sz="2400" b="1" i="1" dirty="0" err="1">
                <a:solidFill>
                  <a:schemeClr val="bg1"/>
                </a:solidFill>
              </a:rPr>
              <a:t>from</a:t>
            </a:r>
            <a:r>
              <a:rPr lang="mi-NZ" sz="2400" b="1" i="1" dirty="0">
                <a:solidFill>
                  <a:schemeClr val="bg1"/>
                </a:solidFill>
              </a:rPr>
              <a:t> </a:t>
            </a:r>
            <a:r>
              <a:rPr lang="mi-NZ" sz="2400" b="1" i="1" dirty="0" err="1">
                <a:solidFill>
                  <a:schemeClr val="bg1"/>
                </a:solidFill>
              </a:rPr>
              <a:t>intolerance</a:t>
            </a:r>
            <a:r>
              <a:rPr lang="mi-NZ" sz="2400" b="1" i="1" dirty="0">
                <a:solidFill>
                  <a:schemeClr val="bg1"/>
                </a:solidFill>
              </a:rPr>
              <a:t> and </a:t>
            </a:r>
            <a:r>
              <a:rPr lang="mi-NZ" sz="2400" b="1" i="1" dirty="0" err="1">
                <a:solidFill>
                  <a:schemeClr val="bg1"/>
                </a:solidFill>
              </a:rPr>
              <a:t>ignorance</a:t>
            </a:r>
            <a:r>
              <a:rPr lang="mi-NZ" sz="2400" b="1" dirty="0">
                <a:solidFill>
                  <a:schemeClr val="bg1"/>
                </a:solidFill>
              </a:rPr>
              <a:t> - </a:t>
            </a:r>
            <a:r>
              <a:rPr lang="mi-NZ" sz="2400" b="1" dirty="0" err="1">
                <a:solidFill>
                  <a:schemeClr val="bg1"/>
                </a:solidFill>
              </a:rPr>
              <a:t>do</a:t>
            </a:r>
            <a:r>
              <a:rPr lang="mi-NZ" sz="2400" b="1" dirty="0">
                <a:solidFill>
                  <a:schemeClr val="bg1"/>
                </a:solidFill>
              </a:rPr>
              <a:t> </a:t>
            </a:r>
            <a:r>
              <a:rPr lang="mi-NZ" sz="2400" b="1" dirty="0" err="1">
                <a:solidFill>
                  <a:schemeClr val="bg1"/>
                </a:solidFill>
              </a:rPr>
              <a:t>you</a:t>
            </a:r>
            <a:r>
              <a:rPr lang="mi-NZ" sz="2400" b="1" dirty="0">
                <a:solidFill>
                  <a:schemeClr val="bg1"/>
                </a:solidFill>
              </a:rPr>
              <a:t> </a:t>
            </a:r>
            <a:r>
              <a:rPr lang="mi-NZ" sz="2400" b="1" dirty="0" err="1">
                <a:solidFill>
                  <a:schemeClr val="bg1"/>
                </a:solidFill>
              </a:rPr>
              <a:t>agree</a:t>
            </a:r>
            <a:r>
              <a:rPr lang="mi-NZ" sz="2400" b="1" dirty="0">
                <a:solidFill>
                  <a:schemeClr val="bg1"/>
                </a:solidFill>
              </a:rPr>
              <a:t>?</a:t>
            </a:r>
          </a:p>
          <a:p>
            <a:pPr algn="ctr"/>
            <a:r>
              <a:rPr lang="mi-NZ" sz="2400" b="1" dirty="0" err="1">
                <a:solidFill>
                  <a:schemeClr val="bg1"/>
                </a:solidFill>
              </a:rPr>
              <a:t>What</a:t>
            </a:r>
            <a:r>
              <a:rPr lang="mi-NZ" sz="2400" b="1" dirty="0">
                <a:solidFill>
                  <a:schemeClr val="bg1"/>
                </a:solidFill>
              </a:rPr>
              <a:t> </a:t>
            </a:r>
            <a:r>
              <a:rPr lang="mi-NZ" sz="2400" b="1" dirty="0" err="1">
                <a:solidFill>
                  <a:schemeClr val="bg1"/>
                </a:solidFill>
              </a:rPr>
              <a:t>does</a:t>
            </a:r>
            <a:r>
              <a:rPr lang="mi-NZ" sz="2400" b="1" dirty="0">
                <a:solidFill>
                  <a:schemeClr val="bg1"/>
                </a:solidFill>
              </a:rPr>
              <a:t> </a:t>
            </a:r>
            <a:r>
              <a:rPr lang="mi-NZ" sz="2400" b="1" dirty="0" err="1">
                <a:solidFill>
                  <a:schemeClr val="bg1"/>
                </a:solidFill>
              </a:rPr>
              <a:t>it</a:t>
            </a:r>
            <a:r>
              <a:rPr lang="mi-NZ" sz="2400" b="1" dirty="0">
                <a:solidFill>
                  <a:schemeClr val="bg1"/>
                </a:solidFill>
              </a:rPr>
              <a:t> </a:t>
            </a:r>
            <a:r>
              <a:rPr lang="mi-NZ" sz="2400" b="1" dirty="0" err="1">
                <a:solidFill>
                  <a:schemeClr val="bg1"/>
                </a:solidFill>
              </a:rPr>
              <a:t>mean</a:t>
            </a:r>
            <a:r>
              <a:rPr lang="mi-NZ" sz="2400" b="1" dirty="0">
                <a:solidFill>
                  <a:schemeClr val="bg1"/>
                </a:solidFill>
              </a:rPr>
              <a:t> to ‘</a:t>
            </a:r>
            <a:r>
              <a:rPr lang="mi-NZ" sz="2400" b="1" dirty="0" err="1">
                <a:solidFill>
                  <a:schemeClr val="bg1"/>
                </a:solidFill>
              </a:rPr>
              <a:t>accept</a:t>
            </a:r>
            <a:r>
              <a:rPr lang="mi-NZ" sz="2400" b="1" dirty="0">
                <a:solidFill>
                  <a:schemeClr val="bg1"/>
                </a:solidFill>
              </a:rPr>
              <a:t> </a:t>
            </a:r>
            <a:r>
              <a:rPr lang="mi-NZ" sz="2400" b="1" dirty="0" err="1">
                <a:solidFill>
                  <a:schemeClr val="bg1"/>
                </a:solidFill>
              </a:rPr>
              <a:t>intolerance</a:t>
            </a:r>
            <a:r>
              <a:rPr lang="mi-NZ" sz="2400" b="1" dirty="0">
                <a:solidFill>
                  <a:schemeClr val="bg1"/>
                </a:solidFill>
              </a:rPr>
              <a:t>’?</a:t>
            </a:r>
          </a:p>
        </p:txBody>
      </p:sp>
    </p:spTree>
    <p:extLst>
      <p:ext uri="{BB962C8B-B14F-4D97-AF65-F5344CB8AC3E}">
        <p14:creationId xmlns:p14="http://schemas.microsoft.com/office/powerpoint/2010/main" val="362044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150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 calcmode="lin" valueType="num">
                                      <p:cBhvr>
                                        <p:cTn id="9"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A3DD7E68FCAA46B04188348535714F" ma:contentTypeVersion="8" ma:contentTypeDescription="Create a new document." ma:contentTypeScope="" ma:versionID="897ce2e9cf16a5300826fbb133d1d5d3">
  <xsd:schema xmlns:xsd="http://www.w3.org/2001/XMLSchema" xmlns:xs="http://www.w3.org/2001/XMLSchema" xmlns:p="http://schemas.microsoft.com/office/2006/metadata/properties" xmlns:ns2="c22a382b-4601-4a2c-962e-b62af9d5ab12" xmlns:ns3="7ba805f0-39b7-4ce6-a9e4-5c4cd7730201" xmlns:ns4="2edfc49d-e96e-43f8-8d72-8ed7ba542c0c" targetNamespace="http://schemas.microsoft.com/office/2006/metadata/properties" ma:root="true" ma:fieldsID="91bcde2eb74b0919b3787ae411a48115" ns2:_="" ns3:_="" ns4:_="">
    <xsd:import namespace="c22a382b-4601-4a2c-962e-b62af9d5ab12"/>
    <xsd:import namespace="7ba805f0-39b7-4ce6-a9e4-5c4cd7730201"/>
    <xsd:import namespace="2edfc49d-e96e-43f8-8d72-8ed7ba542c0c"/>
    <xsd:element name="properties">
      <xsd:complexType>
        <xsd:sequence>
          <xsd:element name="documentManagement">
            <xsd:complexType>
              <xsd:all>
                <xsd:element ref="ns2:Status" minOccurs="0"/>
                <xsd:element ref="ns3:SharedWithUsers" minOccurs="0"/>
                <xsd:element ref="ns2:KYB_x0020_Pillar" minOccurs="0"/>
                <xsd:element ref="ns2:KYB_x0020_level_x0020_2" minOccurs="0"/>
                <xsd:element ref="ns4:Programme_x0020_Name" minOccurs="0"/>
                <xsd:element ref="ns2:TR_x0020_Tag" minOccurs="0"/>
                <xsd:element ref="ns2:Document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2a382b-4601-4a2c-962e-b62af9d5ab12" elementFormDefault="qualified">
    <xsd:import namespace="http://schemas.microsoft.com/office/2006/documentManagement/types"/>
    <xsd:import namespace="http://schemas.microsoft.com/office/infopath/2007/PartnerControls"/>
    <xsd:element name="Status" ma:index="8" nillable="true" ma:displayName="Status" ma:default="01 Draft" ma:format="Dropdown" ma:internalName="Status">
      <xsd:simpleType>
        <xsd:restriction base="dms:Choice">
          <xsd:enumeration value="01 Draft"/>
          <xsd:enumeration value="02 Pre final"/>
          <xsd:enumeration value="03 Final"/>
          <xsd:enumeration value="09 Archived"/>
        </xsd:restriction>
      </xsd:simpleType>
    </xsd:element>
    <xsd:element name="KYB_x0020_Pillar" ma:index="10" nillable="true" ma:displayName="Our Business T1" ma:default="Prevention" ma:format="Dropdown" ma:internalName="KYB_x0020_Pillar">
      <xsd:simpleType>
        <xsd:restriction base="dms:Choice">
          <xsd:enumeration value="Prevention"/>
          <xsd:enumeration value="Response"/>
          <xsd:enumeration value="Investigations"/>
          <xsd:enumeration value="Resolutions"/>
        </xsd:restriction>
      </xsd:simpleType>
    </xsd:element>
    <xsd:element name="KYB_x0020_level_x0020_2" ma:index="11" nillable="true" ma:displayName="Our Business T2" ma:internalName="KYB_x0020_level_x0020_2">
      <xsd:complexType>
        <xsd:complexContent>
          <xsd:extension base="dms:MultiChoice">
            <xsd:sequence>
              <xsd:element name="Value" maxOccurs="unbounded" minOccurs="0" nillable="true">
                <xsd:simpleType>
                  <xsd:restriction base="dms:Choice">
                    <xsd:enumeration value="Reduce crime opportunities"/>
                    <xsd:enumeration value="Provide prevention advice"/>
                    <xsd:enumeration value="Liaise with ethnic communities"/>
                    <xsd:enumeration value="Assess risk and plan interventions"/>
                    <xsd:enumeration value="Control crowds"/>
                    <xsd:enumeration value="Conduct visibility patrol"/>
                    <xsd:enumeration value="Conduct targeted vehicle patrols"/>
                    <xsd:enumeration value="Liaise with other agencies"/>
                    <xsd:enumeration value="Check order compliance"/>
                    <xsd:enumeration value="Manage firearms licence compliance"/>
                    <xsd:enumeration value="Manage licensed premises compliance"/>
                    <xsd:enumeration value="Manage commercial vehicle compliance"/>
                    <xsd:enumeration value="Vet people"/>
                    <xsd:enumeration value="Collect intelligence"/>
                    <xsd:enumeration value="Prepare intelligence products"/>
                    <xsd:enumeration value="Conduct school visits"/>
                    <xsd:enumeration value="Manage youth programmes"/>
                    <xsd:enumeration value="Manage non-evidential property"/>
                    <xsd:enumeration value="Protect VIPs and WPs"/>
                    <xsd:enumeration value="Provide international policing services"/>
                    <xsd:enumeration value="Answer emergency calls for service"/>
                    <xsd:enumeration value="Answer non emergency requests for service"/>
                    <xsd:enumeration value="Respond to in person requests for service"/>
                    <xsd:enumeration value="Attend scenes"/>
                    <xsd:enumeration value="Manage scene of crime"/>
                    <xsd:enumeration value="Carry out search and rescue operations (includes DVI)"/>
                    <xsd:enumeration value="Manage traffic"/>
                    <xsd:enumeration value="Provide service to victims"/>
                    <xsd:enumeration value="Investigate case"/>
                    <xsd:enumeration value="Collect and manage evidence and case property"/>
                    <xsd:enumeration value="Interview &amp; manage victims, suspects and offenders"/>
                    <xsd:enumeration value="Manage case records"/>
                    <xsd:enumeration value="Prepare evidence for court"/>
                    <xsd:enumeration value="Plan and run operation"/>
                    <xsd:enumeration value="Prepare expert crash evidence"/>
                    <xsd:enumeration value="Attend court"/>
                    <xsd:enumeration value="Attend resolution conference"/>
                    <xsd:enumeration value="Execute documents"/>
                    <xsd:enumeration value="Manage people in custody"/>
                    <xsd:enumeration value="Refer to other service"/>
                    <xsd:enumeration value="Prepare file for proceedings"/>
                    <xsd:enumeration value="Post operation debriefing and reporting"/>
                    <xsd:enumeration value="Business continuity management"/>
                    <xsd:enumeration value="Business planning and development"/>
                    <xsd:enumeration value="Business strategy development"/>
                    <xsd:enumeration value="Corporate governance"/>
                    <xsd:enumeration value="Corporate integrity management"/>
                    <xsd:enumeration value="Corporate performance management"/>
                    <xsd:enumeration value="Corporate policy development"/>
                    <xsd:enumeration value="Corporate strategy and governance"/>
                    <xsd:enumeration value="Crisis management"/>
                    <xsd:enumeration value="Emergency management"/>
                    <xsd:enumeration value="Enterprise risk management"/>
                    <xsd:enumeration value="Incident and problem management"/>
                    <xsd:enumeration value="Information security management"/>
                    <xsd:enumeration value="IT risk management"/>
                    <xsd:enumeration value="Privacy management"/>
                    <xsd:enumeration value="Risk management"/>
                    <xsd:enumeration value="Strategic ICT management"/>
                    <xsd:enumeration value="Workforce strategy development"/>
                    <xsd:enumeration value="Employment relations"/>
                    <xsd:enumeration value="Human resource management"/>
                    <xsd:enumeration value="Health, safety and wellbeing management"/>
                    <xsd:enumeration value="Workforce management"/>
                    <xsd:enumeration value="Learning and development"/>
                    <xsd:enumeration value="Organisational design"/>
                    <xsd:enumeration value="Recruitment"/>
                  </xsd:restriction>
                </xsd:simpleType>
              </xsd:element>
            </xsd:sequence>
          </xsd:extension>
        </xsd:complexContent>
      </xsd:complexType>
    </xsd:element>
    <xsd:element name="TR_x0020_Tag" ma:index="13" nillable="true" ma:displayName="Programme T3" ma:internalName="TR_x0020_Tag">
      <xsd:simpleType>
        <xsd:restriction base="dms:Text">
          <xsd:maxLength value="255"/>
        </xsd:restriction>
      </xsd:simpleType>
    </xsd:element>
    <xsd:element name="Document_x0020_Type" ma:index="14" nillable="true" ma:displayName="Document Type" ma:internalName="Document_x0020_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a805f0-39b7-4ce6-a9e4-5c4cd7730201"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edfc49d-e96e-43f8-8d72-8ed7ba542c0c" elementFormDefault="qualified">
    <xsd:import namespace="http://schemas.microsoft.com/office/2006/documentManagement/types"/>
    <xsd:import namespace="http://schemas.microsoft.com/office/infopath/2007/PartnerControls"/>
    <xsd:element name="Programme_x0020_Name" ma:index="12" nillable="true" ma:displayName="Programme Name" ma:default="Te Raranga" ma:hidden="true" ma:internalName="Programme_x0020_Name"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c22a382b-4601-4a2c-962e-b62af9d5ab12">01 Draft</Status>
    <KYB_x0020_Pillar xmlns="c22a382b-4601-4a2c-962e-b62af9d5ab12">Prevention</KYB_x0020_Pillar>
    <Programme_x0020_Name xmlns="2edfc49d-e96e-43f8-8d72-8ed7ba542c0c">Te Raranga</Programme_x0020_Name>
    <KYB_x0020_level_x0020_2 xmlns="c22a382b-4601-4a2c-962e-b62af9d5ab12">
      <Value>Learning and development</Value>
    </KYB_x0020_level_x0020_2>
    <TR_x0020_Tag xmlns="c22a382b-4601-4a2c-962e-b62af9d5ab12" xsi:nil="true"/>
    <Document_x0020_Type xmlns="c22a382b-4601-4a2c-962e-b62af9d5ab12" xsi:nil="true"/>
    <SharedWithUsers xmlns="7ba805f0-39b7-4ce6-a9e4-5c4cd7730201">
      <UserInfo>
        <DisplayName>BREEN, Katherine (Kate)</DisplayName>
        <AccountId>2534</AccountId>
        <AccountType/>
      </UserInfo>
      <UserInfo>
        <DisplayName>VERNER, Belinda</DisplayName>
        <AccountId>2873</AccountId>
        <AccountType/>
      </UserInfo>
      <UserInfo>
        <DisplayName>Ashleigh LOWE</DisplayName>
        <AccountId>10680</AccountId>
        <AccountType/>
      </UserInfo>
      <UserInfo>
        <DisplayName>BENTLEY, Bronwyn</DisplayName>
        <AccountId>2169</AccountId>
        <AccountType/>
      </UserInfo>
    </SharedWithUsers>
  </documentManagement>
</p:properties>
</file>

<file path=customXml/itemProps1.xml><?xml version="1.0" encoding="utf-8"?>
<ds:datastoreItem xmlns:ds="http://schemas.openxmlformats.org/officeDocument/2006/customXml" ds:itemID="{CB2392D7-D382-4BEF-A469-CD8E66BA979D}">
  <ds:schemaRefs>
    <ds:schemaRef ds:uri="http://schemas.microsoft.com/sharepoint/v3/contenttype/forms"/>
  </ds:schemaRefs>
</ds:datastoreItem>
</file>

<file path=customXml/itemProps2.xml><?xml version="1.0" encoding="utf-8"?>
<ds:datastoreItem xmlns:ds="http://schemas.openxmlformats.org/officeDocument/2006/customXml" ds:itemID="{1F8836D9-067F-46FC-B755-B1D28D98E2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2a382b-4601-4a2c-962e-b62af9d5ab12"/>
    <ds:schemaRef ds:uri="7ba805f0-39b7-4ce6-a9e4-5c4cd7730201"/>
    <ds:schemaRef ds:uri="2edfc49d-e96e-43f8-8d72-8ed7ba542c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2C789F-EA76-4A29-9D5E-63DF914F640F}">
  <ds:schemaRefs>
    <ds:schemaRef ds:uri="http://www.w3.org/XML/1998/namespace"/>
    <ds:schemaRef ds:uri="http://purl.org/dc/dcmitype/"/>
    <ds:schemaRef ds:uri="http://purl.org/dc/elements/1.1/"/>
    <ds:schemaRef ds:uri="http://purl.org/dc/terms/"/>
    <ds:schemaRef ds:uri="http://schemas.microsoft.com/office/2006/documentManagement/types"/>
    <ds:schemaRef ds:uri="7ba805f0-39b7-4ce6-a9e4-5c4cd7730201"/>
    <ds:schemaRef ds:uri="http://schemas.microsoft.com/office/2006/metadata/properties"/>
    <ds:schemaRef ds:uri="http://schemas.openxmlformats.org/package/2006/metadata/core-properties"/>
    <ds:schemaRef ds:uri="http://schemas.microsoft.com/office/infopath/2007/PartnerControls"/>
    <ds:schemaRef ds:uri="2edfc49d-e96e-43f8-8d72-8ed7ba542c0c"/>
    <ds:schemaRef ds:uri="c22a382b-4601-4a2c-962e-b62af9d5ab12"/>
  </ds:schemaRefs>
</ds:datastoreItem>
</file>

<file path=docProps/app.xml><?xml version="1.0" encoding="utf-8"?>
<Properties xmlns="http://schemas.openxmlformats.org/officeDocument/2006/extended-properties" xmlns:vt="http://schemas.openxmlformats.org/officeDocument/2006/docPropsVTypes">
  <TotalTime>6364</TotalTime>
  <Words>1648</Words>
  <Application>Microsoft Office PowerPoint</Application>
  <PresentationFormat>Widescreen</PresentationFormat>
  <Paragraphs>158</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Keeley Warnock</dc:creator>
  <cp:lastModifiedBy>MUIRHEAD, Flora</cp:lastModifiedBy>
  <cp:revision>57</cp:revision>
  <cp:lastPrinted>2023-08-02T05:33:02Z</cp:lastPrinted>
  <dcterms:created xsi:type="dcterms:W3CDTF">2023-04-13T03:10:34Z</dcterms:created>
  <dcterms:modified xsi:type="dcterms:W3CDTF">2024-07-03T02:36:53Z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0x0101004BA3DD7E68FCAA46B04188348535714F</vt:lpwstr>
  </property>
</Properties>
</file>