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9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4273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NZ" dirty="0" smtClean="0"/>
              <a:t>Version 1.2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692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84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13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49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11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79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algn="l" rotWithShape="0">
              <a:srgbClr val="000000">
                <a:alpha val="40000"/>
              </a:srgbClr>
            </a:outerShdw>
          </a:effectLst>
        </p:spPr>
      </p:cxnSp>
      <p:sp>
        <p:nvSpPr>
          <p:cNvPr id="53" name="Shape 53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SAFER SCHOOLS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Session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REVIEW: NATURAL SURVEILLANCE 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en" b="1" dirty="0">
                <a:solidFill>
                  <a:srgbClr val="FF0000"/>
                </a:solidFill>
              </a:rPr>
              <a:t>NS in an environment allows people to see and be </a:t>
            </a:r>
            <a:r>
              <a:rPr lang="en" b="1" dirty="0" smtClean="0">
                <a:solidFill>
                  <a:srgbClr val="FF0000"/>
                </a:solidFill>
              </a:rPr>
              <a:t>seen.</a:t>
            </a:r>
            <a:endParaRPr lang="en" b="1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en" dirty="0">
                <a:solidFill>
                  <a:schemeClr val="dk1"/>
                </a:solidFill>
              </a:rPr>
              <a:t>NS </a:t>
            </a:r>
            <a:r>
              <a:rPr lang="en" dirty="0">
                <a:solidFill>
                  <a:srgbClr val="FF0000"/>
                </a:solidFill>
              </a:rPr>
              <a:t>deters crime</a:t>
            </a:r>
            <a:r>
              <a:rPr lang="en" dirty="0">
                <a:solidFill>
                  <a:schemeClr val="dk1"/>
                </a:solidFill>
              </a:rPr>
              <a:t> because people do not want to be seen committing </a:t>
            </a:r>
            <a:r>
              <a:rPr lang="en" dirty="0" smtClean="0">
                <a:solidFill>
                  <a:schemeClr val="dk1"/>
                </a:solidFill>
              </a:rPr>
              <a:t>offences.</a:t>
            </a:r>
            <a:endParaRPr lang="en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en" dirty="0">
                <a:solidFill>
                  <a:schemeClr val="dk1"/>
                </a:solidFill>
              </a:rPr>
              <a:t>NS can be improved by:</a:t>
            </a:r>
          </a:p>
          <a:p>
            <a:pPr marL="176213" lvl="0" indent="-176213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 smtClean="0">
                <a:solidFill>
                  <a:schemeClr val="dk1"/>
                </a:solidFill>
              </a:rPr>
              <a:t>using </a:t>
            </a:r>
            <a:r>
              <a:rPr lang="en" dirty="0">
                <a:solidFill>
                  <a:schemeClr val="dk1"/>
                </a:solidFill>
              </a:rPr>
              <a:t>materials that people can see through</a:t>
            </a:r>
          </a:p>
          <a:p>
            <a:pPr marL="176213" lvl="0" indent="-176213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 smtClean="0">
                <a:solidFill>
                  <a:schemeClr val="dk1"/>
                </a:solidFill>
              </a:rPr>
              <a:t>designing </a:t>
            </a:r>
            <a:r>
              <a:rPr lang="en" dirty="0">
                <a:solidFill>
                  <a:schemeClr val="dk1"/>
                </a:solidFill>
              </a:rPr>
              <a:t>environments where people have clear sightlines</a:t>
            </a:r>
          </a:p>
          <a:p>
            <a:pPr marL="176213" lvl="0" indent="-176213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 smtClean="0">
                <a:solidFill>
                  <a:schemeClr val="dk1"/>
                </a:solidFill>
              </a:rPr>
              <a:t>encouraging </a:t>
            </a:r>
            <a:r>
              <a:rPr lang="en" dirty="0">
                <a:solidFill>
                  <a:schemeClr val="dk1"/>
                </a:solidFill>
              </a:rPr>
              <a:t>people to use the environment so there are more people seeing what is happening in that </a:t>
            </a:r>
            <a:r>
              <a:rPr lang="en" dirty="0" smtClean="0">
                <a:solidFill>
                  <a:schemeClr val="dk1"/>
                </a:solidFill>
              </a:rPr>
              <a:t>environment.</a:t>
            </a:r>
            <a:endParaRPr lang="en" dirty="0">
              <a:solidFill>
                <a:schemeClr val="dk1"/>
              </a:solidFill>
            </a:endParaRPr>
          </a:p>
        </p:txBody>
      </p:sp>
      <p:pic>
        <p:nvPicPr>
          <p:cNvPr id="69" name="Shape 69" descr="Close-up of a blue eye : Fre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878" y="589702"/>
            <a:ext cx="1676694" cy="101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99275" y="4872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REVIEW: </a:t>
            </a:r>
            <a:r>
              <a:rPr lang="en" b="1" dirty="0" smtClean="0"/>
              <a:t>ACCESS </a:t>
            </a:r>
            <a:r>
              <a:rPr lang="en" b="1" dirty="0"/>
              <a:t>MANAGEMENT?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 dirty="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b="1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ACCESS </a:t>
            </a:r>
            <a:r>
              <a:rPr lang="en" b="1" dirty="0" smtClean="0">
                <a:solidFill>
                  <a:srgbClr val="FF0000"/>
                </a:solidFill>
              </a:rPr>
              <a:t>MANAGEMENT:</a:t>
            </a:r>
            <a:endParaRPr lang="en" b="1" dirty="0">
              <a:solidFill>
                <a:srgbClr val="FF0000"/>
              </a:solidFill>
            </a:endParaRP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b="1" dirty="0" smtClean="0">
                <a:solidFill>
                  <a:srgbClr val="000000"/>
                </a:solidFill>
              </a:rPr>
              <a:t>f</a:t>
            </a:r>
            <a:r>
              <a:rPr lang="en" dirty="0" smtClean="0">
                <a:solidFill>
                  <a:srgbClr val="000000"/>
                </a:solidFill>
              </a:rPr>
              <a:t>ocuses </a:t>
            </a:r>
            <a:r>
              <a:rPr lang="en" dirty="0">
                <a:solidFill>
                  <a:srgbClr val="000000"/>
                </a:solidFill>
              </a:rPr>
              <a:t>on </a:t>
            </a:r>
            <a:r>
              <a:rPr lang="en" dirty="0">
                <a:solidFill>
                  <a:srgbClr val="FF0000"/>
                </a:solidFill>
              </a:rPr>
              <a:t>clear, direct walkways</a:t>
            </a:r>
            <a:r>
              <a:rPr lang="en" dirty="0">
                <a:solidFill>
                  <a:srgbClr val="000000"/>
                </a:solidFill>
              </a:rPr>
              <a:t> and </a:t>
            </a:r>
            <a:r>
              <a:rPr lang="en" dirty="0">
                <a:solidFill>
                  <a:srgbClr val="FF0000"/>
                </a:solidFill>
              </a:rPr>
              <a:t>clear signage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0000"/>
                </a:solidFill>
              </a:rPr>
              <a:t>deters crime</a:t>
            </a:r>
            <a:r>
              <a:rPr lang="en" dirty="0">
                <a:solidFill>
                  <a:srgbClr val="000000"/>
                </a:solidFill>
              </a:rPr>
              <a:t> because it reduces the possibility of offenders making excuses for where they shouldn’t </a:t>
            </a:r>
            <a:r>
              <a:rPr lang="en" dirty="0" smtClean="0">
                <a:solidFill>
                  <a:srgbClr val="000000"/>
                </a:solidFill>
              </a:rPr>
              <a:t>be.</a:t>
            </a:r>
            <a:endParaRPr lang="en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76" name="Shape 76" descr="Please Sign In And Out He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812" y="1347274"/>
            <a:ext cx="1825497" cy="9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 descr="... Library | This way for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500" y="620519"/>
            <a:ext cx="2521050" cy="20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 descr="Pathway, Green Grass, Nature,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1500" y="3664972"/>
            <a:ext cx="2383386" cy="112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REVIEW: TERRITORIAL REINFORCEMENT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699" y="87963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TERRITORIAL REINFORCEMENT:</a:t>
            </a:r>
          </a:p>
          <a:p>
            <a:pPr marL="265113" lvl="0" indent="-265113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focuses on the importance of having areas </a:t>
            </a:r>
            <a:r>
              <a:rPr lang="en" dirty="0">
                <a:solidFill>
                  <a:srgbClr val="FF0000"/>
                </a:solidFill>
              </a:rPr>
              <a:t>clearly defined</a:t>
            </a:r>
            <a:r>
              <a:rPr lang="en" dirty="0">
                <a:solidFill>
                  <a:srgbClr val="000000"/>
                </a:solidFill>
              </a:rPr>
              <a:t> so that </a:t>
            </a:r>
            <a:r>
              <a:rPr lang="en" dirty="0">
                <a:solidFill>
                  <a:srgbClr val="FF0000"/>
                </a:solidFill>
              </a:rPr>
              <a:t>public</a:t>
            </a:r>
            <a:r>
              <a:rPr lang="en" dirty="0">
                <a:solidFill>
                  <a:srgbClr val="000000"/>
                </a:solidFill>
              </a:rPr>
              <a:t>, </a:t>
            </a:r>
            <a:r>
              <a:rPr lang="en" dirty="0">
                <a:solidFill>
                  <a:srgbClr val="FF0000"/>
                </a:solidFill>
              </a:rPr>
              <a:t>private</a:t>
            </a:r>
            <a:r>
              <a:rPr lang="en" dirty="0">
                <a:solidFill>
                  <a:srgbClr val="000000"/>
                </a:solidFill>
              </a:rPr>
              <a:t> and </a:t>
            </a:r>
            <a:r>
              <a:rPr lang="en" dirty="0">
                <a:solidFill>
                  <a:srgbClr val="FF0000"/>
                </a:solidFill>
              </a:rPr>
              <a:t>semi-private</a:t>
            </a:r>
            <a:r>
              <a:rPr lang="en" dirty="0">
                <a:solidFill>
                  <a:srgbClr val="000000"/>
                </a:solidFill>
              </a:rPr>
              <a:t> areas are obvious.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</a:rPr>
              <a:t>Examples:</a:t>
            </a:r>
          </a:p>
          <a:p>
            <a:pPr marL="176213" lvl="0" indent="-176213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Fences define the school </a:t>
            </a:r>
            <a:r>
              <a:rPr lang="en" sz="1400" dirty="0" smtClean="0">
                <a:solidFill>
                  <a:srgbClr val="000000"/>
                </a:solidFill>
              </a:rPr>
              <a:t>boundary, </a:t>
            </a:r>
            <a:r>
              <a:rPr lang="en" sz="1400" dirty="0">
                <a:solidFill>
                  <a:srgbClr val="000000"/>
                </a:solidFill>
              </a:rPr>
              <a:t>and this area is </a:t>
            </a:r>
            <a:r>
              <a:rPr lang="en" sz="1400" dirty="0" smtClean="0">
                <a:solidFill>
                  <a:srgbClr val="000000"/>
                </a:solidFill>
              </a:rPr>
              <a:t>public.</a:t>
            </a:r>
            <a:endParaRPr lang="en" sz="1400" dirty="0">
              <a:solidFill>
                <a:srgbClr val="000000"/>
              </a:solidFill>
            </a:endParaRPr>
          </a:p>
          <a:p>
            <a:pPr marL="176213" lvl="0" indent="-176213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Classrooms are </a:t>
            </a:r>
            <a:r>
              <a:rPr lang="en" sz="1400" dirty="0" smtClean="0">
                <a:solidFill>
                  <a:srgbClr val="000000"/>
                </a:solidFill>
              </a:rPr>
              <a:t>semi-private.</a:t>
            </a:r>
            <a:endParaRPr lang="en" sz="1400" dirty="0">
              <a:solidFill>
                <a:srgbClr val="000000"/>
              </a:solidFill>
            </a:endParaRPr>
          </a:p>
          <a:p>
            <a:pPr marL="176213" lvl="0" indent="-176213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The Principal’s office is </a:t>
            </a:r>
            <a:r>
              <a:rPr lang="en" sz="1400" dirty="0" smtClean="0">
                <a:solidFill>
                  <a:srgbClr val="000000"/>
                </a:solidFill>
              </a:rPr>
              <a:t>private.</a:t>
            </a:r>
            <a:endParaRPr lang="en" sz="14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85" name="Shape 85" descr="Security fence, All Saint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7400" y="445025"/>
            <a:ext cx="1844899" cy="123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My classroom door at JCHS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4588" y="2649502"/>
            <a:ext cx="1548580" cy="1937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What is a Quality Environment?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230698"/>
            <a:ext cx="8680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b="1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Focuses on the importance of </a:t>
            </a:r>
            <a:r>
              <a:rPr lang="en" dirty="0">
                <a:solidFill>
                  <a:srgbClr val="FF0000"/>
                </a:solidFill>
              </a:rPr>
              <a:t>maintaining </a:t>
            </a:r>
            <a:r>
              <a:rPr lang="en" dirty="0">
                <a:solidFill>
                  <a:srgbClr val="000000"/>
                </a:solidFill>
              </a:rPr>
              <a:t>an</a:t>
            </a:r>
            <a:r>
              <a:rPr lang="en" dirty="0">
                <a:solidFill>
                  <a:srgbClr val="FF0000"/>
                </a:solidFill>
              </a:rPr>
              <a:t> environment </a:t>
            </a:r>
            <a:r>
              <a:rPr lang="en" dirty="0">
                <a:solidFill>
                  <a:srgbClr val="000000"/>
                </a:solidFill>
              </a:rPr>
              <a:t>so that it looks</a:t>
            </a:r>
            <a:r>
              <a:rPr lang="en" dirty="0">
                <a:solidFill>
                  <a:srgbClr val="FF0000"/>
                </a:solidFill>
              </a:rPr>
              <a:t> cared </a:t>
            </a:r>
            <a:r>
              <a:rPr lang="en" dirty="0">
                <a:solidFill>
                  <a:srgbClr val="000000"/>
                </a:solidFill>
              </a:rPr>
              <a:t>for.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0000"/>
                </a:solidFill>
              </a:rPr>
              <a:t>How </a:t>
            </a:r>
            <a:r>
              <a:rPr lang="en" dirty="0">
                <a:solidFill>
                  <a:srgbClr val="FF0000"/>
                </a:solidFill>
              </a:rPr>
              <a:t>does a quality environment deter crime?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A </a:t>
            </a:r>
            <a:r>
              <a:rPr lang="en" b="1" u="sng" dirty="0">
                <a:solidFill>
                  <a:srgbClr val="000000"/>
                </a:solidFill>
              </a:rPr>
              <a:t>maintained</a:t>
            </a:r>
            <a:r>
              <a:rPr lang="en" dirty="0">
                <a:solidFill>
                  <a:srgbClr val="000000"/>
                </a:solidFill>
              </a:rPr>
              <a:t> environment means </a:t>
            </a:r>
            <a:r>
              <a:rPr lang="en" b="1" u="sng" dirty="0">
                <a:solidFill>
                  <a:srgbClr val="000000"/>
                </a:solidFill>
              </a:rPr>
              <a:t>people care</a:t>
            </a:r>
            <a:r>
              <a:rPr lang="en" dirty="0">
                <a:solidFill>
                  <a:srgbClr val="000000"/>
                </a:solidFill>
              </a:rPr>
              <a:t> about the environment, are more </a:t>
            </a:r>
            <a:r>
              <a:rPr lang="en" b="1" u="sng" dirty="0">
                <a:solidFill>
                  <a:srgbClr val="000000"/>
                </a:solidFill>
              </a:rPr>
              <a:t>likely to be present</a:t>
            </a:r>
            <a:r>
              <a:rPr lang="en" dirty="0">
                <a:solidFill>
                  <a:srgbClr val="000000"/>
                </a:solidFill>
              </a:rPr>
              <a:t>, and therefore it is less likely to be targeted by offenders.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93" name="Shape 93" descr="... helps with landscaping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355" y="1063965"/>
            <a:ext cx="1623481" cy="114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... pick up trash dur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476" y="1017725"/>
            <a:ext cx="1668024" cy="11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Anti-litter campaigns[edit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1772" y="657998"/>
            <a:ext cx="1182190" cy="155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48025" y="307975"/>
            <a:ext cx="2849400" cy="426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YOUR TURN: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Apply </a:t>
            </a:r>
            <a:r>
              <a:rPr lang="en" b="1" dirty="0"/>
              <a:t>the principle </a:t>
            </a:r>
            <a:r>
              <a:rPr lang="en" b="1" dirty="0" smtClean="0"/>
              <a:t>of Quality Environments.</a:t>
            </a:r>
            <a:endParaRPr lang="en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1800" b="0" dirty="0"/>
              <a:t> </a:t>
            </a: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381100" y="307825"/>
            <a:ext cx="5451300" cy="45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b="1" dirty="0" smtClean="0">
                <a:solidFill>
                  <a:srgbClr val="FF0000"/>
                </a:solidFill>
              </a:rPr>
              <a:t>INVESTIGATION STARTER (10 minutes)</a:t>
            </a:r>
            <a:endParaRPr lang="en" sz="1400" b="1" dirty="0">
              <a:solidFill>
                <a:srgbClr val="FF0000"/>
              </a:solidFill>
            </a:endParaRPr>
          </a:p>
          <a:p>
            <a:pPr marL="265113" lvl="0" indent="-265113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What is a Quality Environment?</a:t>
            </a:r>
          </a:p>
          <a:p>
            <a:pPr marL="265113" marR="0" lvl="0" indent="-26511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What evidence is there that our school is a well maintained quality environment?</a:t>
            </a:r>
          </a:p>
          <a:p>
            <a:pPr marL="265113" marR="0" lvl="0" indent="-26511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How does a maintained school affect how you feel about your school?</a:t>
            </a:r>
          </a:p>
          <a:p>
            <a:pPr marL="265113" marR="0" lvl="0" indent="-26511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What areas within our school need better maintenance to make them a quality environment?  Why?</a:t>
            </a:r>
          </a:p>
          <a:p>
            <a:pPr marL="457200" lvl="0" indent="0" algn="r" rtl="0">
              <a:spcBef>
                <a:spcPts val="0"/>
              </a:spcBef>
              <a:buNone/>
            </a:pPr>
            <a:r>
              <a:rPr lang="en" sz="1400" dirty="0"/>
              <a:t>        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0000"/>
                </a:solidFill>
              </a:rPr>
              <a:t> </a:t>
            </a:r>
            <a:r>
              <a:rPr lang="en" sz="1400" b="1" dirty="0">
                <a:solidFill>
                  <a:srgbClr val="FF0000"/>
                </a:solidFill>
              </a:rPr>
              <a:t>Then CHECKLIST </a:t>
            </a:r>
            <a:r>
              <a:rPr lang="en" sz="1400" b="1" dirty="0" smtClean="0">
                <a:solidFill>
                  <a:srgbClr val="FF0000"/>
                </a:solidFill>
              </a:rPr>
              <a:t>and PHOTOS </a:t>
            </a:r>
            <a:r>
              <a:rPr lang="en" sz="1400" b="1" smtClean="0">
                <a:solidFill>
                  <a:srgbClr val="FF0000"/>
                </a:solidFill>
              </a:rPr>
              <a:t>(</a:t>
            </a:r>
            <a:r>
              <a:rPr lang="en" sz="1400" b="1" smtClean="0">
                <a:solidFill>
                  <a:srgbClr val="FF0000"/>
                </a:solidFill>
              </a:rPr>
              <a:t>15-30 </a:t>
            </a:r>
            <a:r>
              <a:rPr lang="en" sz="1400" b="1" dirty="0" smtClean="0">
                <a:solidFill>
                  <a:srgbClr val="FF0000"/>
                </a:solidFill>
              </a:rPr>
              <a:t>minutes)</a:t>
            </a:r>
            <a:endParaRPr lang="en" sz="1400" b="1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295</Words>
  <Application>Microsoft Office PowerPoint</Application>
  <PresentationFormat>On-screen Show (16:9)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simple-light-2</vt:lpstr>
      <vt:lpstr>SAFER SCHOOLS</vt:lpstr>
      <vt:lpstr>REVIEW: NATURAL SURVEILLANCE </vt:lpstr>
      <vt:lpstr>REVIEW: ACCESS MANAGEMENT?</vt:lpstr>
      <vt:lpstr>REVIEW: TERRITORIAL REINFORCEMENT</vt:lpstr>
      <vt:lpstr>What is a Quality Environment?</vt:lpstr>
      <vt:lpstr>YOUR TURN:  Apply the principle of Quality Environments.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SCHOOLS</dc:title>
  <cp:lastModifiedBy>HERMANS, Roland (Roly)</cp:lastModifiedBy>
  <cp:revision>3</cp:revision>
  <dcterms:modified xsi:type="dcterms:W3CDTF">2017-02-09T20:30:21Z</dcterms:modified>
</cp:coreProperties>
</file>