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0" d="100"/>
          <a:sy n="130" d="100"/>
        </p:scale>
        <p:origin x="9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8095794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NZ" smtClean="0"/>
              <a:t>Version </a:t>
            </a:r>
            <a:r>
              <a:rPr lang="en-NZ" dirty="0" smtClean="0"/>
              <a:t>1.2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7401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8045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968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350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3834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bg>
      <p:bgPr>
        <a:solidFill>
          <a:srgbClr val="FFFFFF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52" name="Shape 52"/>
          <p:cNvCxnSpPr/>
          <p:nvPr/>
        </p:nvCxnSpPr>
        <p:spPr>
          <a:xfrm>
            <a:off x="3027472" y="0"/>
            <a:ext cx="0" cy="513330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/>
            <a:headEnd type="none" w="med" len="med"/>
            <a:tailEnd type="none" w="med" len="med"/>
          </a:ln>
          <a:effectLst>
            <a:outerShdw blurRad="50799" dist="38100" algn="l" rotWithShape="0">
              <a:srgbClr val="000000">
                <a:alpha val="40000"/>
              </a:srgbClr>
            </a:outerShdw>
          </a:effectLst>
        </p:spPr>
      </p:cxnSp>
      <p:sp>
        <p:nvSpPr>
          <p:cNvPr id="53" name="Shape 53"/>
          <p:cNvSpPr/>
          <p:nvPr/>
        </p:nvSpPr>
        <p:spPr>
          <a:xfrm>
            <a:off x="0" y="0"/>
            <a:ext cx="3048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284100" y="307975"/>
            <a:ext cx="2479800" cy="4268700"/>
          </a:xfrm>
          <a:prstGeom prst="rect">
            <a:avLst/>
          </a:prstGeom>
          <a:noFill/>
        </p:spPr>
        <p:txBody>
          <a:bodyPr lIns="91425" tIns="91425" rIns="91425" bIns="91425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000"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000" b="1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000" b="1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000" b="1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000" b="1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000" b="1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000" b="1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000" b="1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0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381100" y="307975"/>
            <a:ext cx="5451300" cy="4268700"/>
          </a:xfrm>
          <a:prstGeom prst="rect">
            <a:avLst/>
          </a:prstGeom>
          <a:noFill/>
        </p:spPr>
        <p:txBody>
          <a:bodyPr lIns="91425" tIns="91425" rIns="91425" bIns="91425" anchor="t" anchorCtr="0"/>
          <a:lstStyle>
            <a:lvl1pPr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2pPr>
            <a:lvl3pPr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3pPr>
            <a:lvl4pPr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4pPr>
            <a:lvl5pPr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5pPr>
            <a:lvl6pPr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6pPr>
            <a:lvl7pPr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7pPr>
            <a:lvl8pPr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8pPr>
            <a:lvl9pPr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SAFER SCHOOLS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subTitle" idx="1"/>
          </p:nvPr>
        </p:nvSpPr>
        <p:spPr>
          <a:xfrm>
            <a:off x="186925" y="279717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Session 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REVIEW: NATURAL SURVEILLANCE 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11700" y="109702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>
                <a:solidFill>
                  <a:srgbClr val="FF0000"/>
                </a:solidFill>
              </a:rPr>
              <a:t>NATURAL </a:t>
            </a:r>
            <a:r>
              <a:rPr lang="en" b="1" dirty="0" smtClean="0">
                <a:solidFill>
                  <a:srgbClr val="FF0000"/>
                </a:solidFill>
              </a:rPr>
              <a:t>SURVEILLANCE in </a:t>
            </a:r>
            <a:r>
              <a:rPr lang="en" b="1" dirty="0">
                <a:solidFill>
                  <a:srgbClr val="FF0000"/>
                </a:solidFill>
              </a:rPr>
              <a:t>an environment allows people to see and be </a:t>
            </a:r>
            <a:r>
              <a:rPr lang="en" b="1" dirty="0" smtClean="0">
                <a:solidFill>
                  <a:srgbClr val="FF0000"/>
                </a:solidFill>
              </a:rPr>
              <a:t>seen.</a:t>
            </a:r>
            <a:endParaRPr lang="en" b="1" dirty="0">
              <a:solidFill>
                <a:srgbClr val="FF0000"/>
              </a:solidFill>
            </a:endParaRP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61111"/>
              <a:buNone/>
            </a:pPr>
            <a:r>
              <a:rPr lang="en" dirty="0">
                <a:solidFill>
                  <a:schemeClr val="dk1"/>
                </a:solidFill>
              </a:rPr>
              <a:t>NS </a:t>
            </a:r>
            <a:r>
              <a:rPr lang="en" dirty="0">
                <a:solidFill>
                  <a:srgbClr val="FF0000"/>
                </a:solidFill>
              </a:rPr>
              <a:t>deters crime</a:t>
            </a:r>
            <a:r>
              <a:rPr lang="en" dirty="0">
                <a:solidFill>
                  <a:schemeClr val="dk1"/>
                </a:solidFill>
              </a:rPr>
              <a:t> because people do not want to be seen committing </a:t>
            </a:r>
            <a:r>
              <a:rPr lang="en" dirty="0" smtClean="0">
                <a:solidFill>
                  <a:schemeClr val="dk1"/>
                </a:solidFill>
              </a:rPr>
              <a:t>offences.</a:t>
            </a:r>
            <a:endParaRPr lang="en"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61111"/>
              <a:buNone/>
            </a:pPr>
            <a:r>
              <a:rPr lang="en" dirty="0">
                <a:solidFill>
                  <a:schemeClr val="dk1"/>
                </a:solidFill>
              </a:rPr>
              <a:t>NS can be improved by:</a:t>
            </a:r>
          </a:p>
          <a:p>
            <a:pPr marL="176213" lvl="0" indent="-176213" rtl="0">
              <a:spcBef>
                <a:spcPts val="0"/>
              </a:spcBef>
              <a:buClr>
                <a:schemeClr val="dk1"/>
              </a:buClr>
              <a:buChar char="-"/>
            </a:pPr>
            <a:r>
              <a:rPr lang="en" dirty="0" smtClean="0">
                <a:solidFill>
                  <a:schemeClr val="dk1"/>
                </a:solidFill>
              </a:rPr>
              <a:t>using </a:t>
            </a:r>
            <a:r>
              <a:rPr lang="en" dirty="0">
                <a:solidFill>
                  <a:schemeClr val="dk1"/>
                </a:solidFill>
              </a:rPr>
              <a:t>materials that people can see through</a:t>
            </a:r>
          </a:p>
          <a:p>
            <a:pPr marL="176213" lvl="0" indent="-176213" rtl="0">
              <a:spcBef>
                <a:spcPts val="0"/>
              </a:spcBef>
              <a:buClr>
                <a:schemeClr val="dk1"/>
              </a:buClr>
              <a:buChar char="-"/>
            </a:pPr>
            <a:r>
              <a:rPr lang="en" dirty="0" smtClean="0">
                <a:solidFill>
                  <a:schemeClr val="dk1"/>
                </a:solidFill>
              </a:rPr>
              <a:t>designing </a:t>
            </a:r>
            <a:r>
              <a:rPr lang="en" dirty="0">
                <a:solidFill>
                  <a:schemeClr val="dk1"/>
                </a:solidFill>
              </a:rPr>
              <a:t>environments where people have clear sightlines</a:t>
            </a:r>
          </a:p>
          <a:p>
            <a:pPr marL="176213" lvl="0" indent="-176213" rtl="0">
              <a:spcBef>
                <a:spcPts val="0"/>
              </a:spcBef>
              <a:buClr>
                <a:schemeClr val="dk1"/>
              </a:buClr>
              <a:buChar char="-"/>
            </a:pPr>
            <a:r>
              <a:rPr lang="en" dirty="0" smtClean="0">
                <a:solidFill>
                  <a:schemeClr val="dk1"/>
                </a:solidFill>
              </a:rPr>
              <a:t>encouraging </a:t>
            </a:r>
            <a:r>
              <a:rPr lang="en" dirty="0">
                <a:solidFill>
                  <a:schemeClr val="dk1"/>
                </a:solidFill>
              </a:rPr>
              <a:t>people to use the environment so there are more people seeing what is happening in that </a:t>
            </a:r>
            <a:r>
              <a:rPr lang="en" dirty="0" smtClean="0">
                <a:solidFill>
                  <a:schemeClr val="dk1"/>
                </a:solidFill>
              </a:rPr>
              <a:t>environment.</a:t>
            </a:r>
            <a:endParaRPr lang="en" dirty="0">
              <a:solidFill>
                <a:schemeClr val="dk1"/>
              </a:solidFill>
            </a:endParaRPr>
          </a:p>
          <a:p>
            <a:pPr marL="457200" lvl="0" indent="-228600">
              <a:spcBef>
                <a:spcPts val="0"/>
              </a:spcBef>
              <a:buClr>
                <a:srgbClr val="000000"/>
              </a:buClr>
            </a:pPr>
            <a:endParaRPr dirty="0">
              <a:solidFill>
                <a:srgbClr val="000000"/>
              </a:solidFill>
            </a:endParaRPr>
          </a:p>
        </p:txBody>
      </p:sp>
      <p:pic>
        <p:nvPicPr>
          <p:cNvPr id="69" name="Shape 69" descr="Close-up of a blue eye : Free ...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22110" y="349663"/>
            <a:ext cx="1353589" cy="763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 b="1"/>
              <a:t>REVIEW: ACCESS MANAGEMENT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b="1" dirty="0" smtClean="0">
                <a:solidFill>
                  <a:srgbClr val="FF0000"/>
                </a:solidFill>
              </a:rPr>
              <a:t>ACCESS MANAGEMENT:</a:t>
            </a:r>
            <a:endParaRPr lang="en" b="1" dirty="0">
              <a:solidFill>
                <a:srgbClr val="FF0000"/>
              </a:solidFill>
            </a:endParaRPr>
          </a:p>
          <a:p>
            <a:pPr marL="265113" lvl="0" indent="-265113" rtl="0">
              <a:spcBef>
                <a:spcPts val="0"/>
              </a:spcBef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en" dirty="0" smtClean="0">
                <a:solidFill>
                  <a:schemeClr val="dk1"/>
                </a:solidFill>
              </a:rPr>
              <a:t>focuses </a:t>
            </a:r>
            <a:r>
              <a:rPr lang="en" dirty="0">
                <a:solidFill>
                  <a:schemeClr val="dk1"/>
                </a:solidFill>
              </a:rPr>
              <a:t>on </a:t>
            </a:r>
            <a:r>
              <a:rPr lang="en" dirty="0">
                <a:solidFill>
                  <a:srgbClr val="FF0000"/>
                </a:solidFill>
              </a:rPr>
              <a:t>clear, direct walkways</a:t>
            </a:r>
            <a:r>
              <a:rPr lang="en" dirty="0">
                <a:solidFill>
                  <a:schemeClr val="dk1"/>
                </a:solidFill>
              </a:rPr>
              <a:t> and </a:t>
            </a:r>
            <a:r>
              <a:rPr lang="en" dirty="0">
                <a:solidFill>
                  <a:srgbClr val="FF0000"/>
                </a:solidFill>
              </a:rPr>
              <a:t>clear signage</a:t>
            </a:r>
          </a:p>
          <a:p>
            <a:pPr marL="265113" lvl="0" indent="-265113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FF0000"/>
                </a:solidFill>
              </a:rPr>
              <a:t>deters crime</a:t>
            </a:r>
            <a:r>
              <a:rPr lang="en" dirty="0">
                <a:solidFill>
                  <a:schemeClr val="dk1"/>
                </a:solidFill>
              </a:rPr>
              <a:t> because it reduces the possibility of offenders making excuses for where they shouldn’t </a:t>
            </a:r>
            <a:r>
              <a:rPr lang="en" dirty="0" smtClean="0">
                <a:solidFill>
                  <a:schemeClr val="dk1"/>
                </a:solidFill>
              </a:rPr>
              <a:t>be.</a:t>
            </a:r>
            <a:endParaRPr lang="en" dirty="0">
              <a:solidFill>
                <a:schemeClr val="dk1"/>
              </a:solidFill>
            </a:endParaRPr>
          </a:p>
          <a:p>
            <a:pPr marL="914400" lvl="0" indent="-6985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76" name="Shape 76" descr="... Library | This way for ...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11412" y="546777"/>
            <a:ext cx="2254157" cy="15622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What is Territorial Reinforcement?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b="1" dirty="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b="1" dirty="0">
                <a:solidFill>
                  <a:srgbClr val="FF0000"/>
                </a:solidFill>
              </a:rPr>
              <a:t>TERRITORIAL REINFORCEMENT:</a:t>
            </a:r>
          </a:p>
          <a:p>
            <a:pPr marL="176213" lvl="0" indent="-176213" rtl="0">
              <a:spcBef>
                <a:spcPts val="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000000"/>
                </a:solidFill>
              </a:rPr>
              <a:t>focuses on the importance of having areas </a:t>
            </a:r>
            <a:r>
              <a:rPr lang="en" dirty="0">
                <a:solidFill>
                  <a:srgbClr val="FF0000"/>
                </a:solidFill>
              </a:rPr>
              <a:t>clearly defined</a:t>
            </a:r>
            <a:r>
              <a:rPr lang="en" dirty="0">
                <a:solidFill>
                  <a:srgbClr val="000000"/>
                </a:solidFill>
              </a:rPr>
              <a:t> so that </a:t>
            </a:r>
            <a:r>
              <a:rPr lang="en" dirty="0">
                <a:solidFill>
                  <a:srgbClr val="FF0000"/>
                </a:solidFill>
              </a:rPr>
              <a:t>public</a:t>
            </a:r>
            <a:r>
              <a:rPr lang="en" dirty="0">
                <a:solidFill>
                  <a:srgbClr val="000000"/>
                </a:solidFill>
              </a:rPr>
              <a:t>, </a:t>
            </a:r>
            <a:r>
              <a:rPr lang="en" dirty="0">
                <a:solidFill>
                  <a:srgbClr val="FF0000"/>
                </a:solidFill>
              </a:rPr>
              <a:t>private</a:t>
            </a:r>
            <a:r>
              <a:rPr lang="en" dirty="0">
                <a:solidFill>
                  <a:srgbClr val="000000"/>
                </a:solidFill>
              </a:rPr>
              <a:t> and </a:t>
            </a:r>
            <a:r>
              <a:rPr lang="en" dirty="0">
                <a:solidFill>
                  <a:srgbClr val="FF0000"/>
                </a:solidFill>
              </a:rPr>
              <a:t>semi-private</a:t>
            </a:r>
            <a:r>
              <a:rPr lang="en" dirty="0">
                <a:solidFill>
                  <a:srgbClr val="000000"/>
                </a:solidFill>
              </a:rPr>
              <a:t> areas are obvious.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 dirty="0">
                <a:solidFill>
                  <a:srgbClr val="000000"/>
                </a:solidFill>
              </a:rPr>
              <a:t>Examples:</a:t>
            </a:r>
          </a:p>
          <a:p>
            <a:pPr marL="176213" lvl="0" indent="-176213" rtl="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000000"/>
                </a:solidFill>
              </a:rPr>
              <a:t>Fences define the school boundary and this area is public</a:t>
            </a:r>
          </a:p>
          <a:p>
            <a:pPr marL="176213" lvl="0" indent="-176213" rtl="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000000"/>
                </a:solidFill>
              </a:rPr>
              <a:t>Classrooms are </a:t>
            </a:r>
            <a:r>
              <a:rPr lang="en" sz="1400" dirty="0" smtClean="0">
                <a:solidFill>
                  <a:srgbClr val="000000"/>
                </a:solidFill>
              </a:rPr>
              <a:t>semi-private.</a:t>
            </a:r>
            <a:endParaRPr lang="en" sz="1400" dirty="0">
              <a:solidFill>
                <a:srgbClr val="000000"/>
              </a:solidFill>
            </a:endParaRPr>
          </a:p>
          <a:p>
            <a:pPr marL="176213" lvl="0" indent="-176213" rtl="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000000"/>
                </a:solidFill>
              </a:rPr>
              <a:t>The Principal’s office is </a:t>
            </a:r>
            <a:r>
              <a:rPr lang="en" sz="1400" dirty="0" smtClean="0">
                <a:solidFill>
                  <a:srgbClr val="000000"/>
                </a:solidFill>
              </a:rPr>
              <a:t>private.</a:t>
            </a:r>
            <a:endParaRPr lang="en" sz="1400" dirty="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000000"/>
              </a:solidFill>
            </a:endParaRPr>
          </a:p>
        </p:txBody>
      </p:sp>
      <p:pic>
        <p:nvPicPr>
          <p:cNvPr id="83" name="Shape 83" descr="Security fence, All Saints ...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08174" y="585136"/>
            <a:ext cx="2136531" cy="153125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Shape 84" descr="My classroom door at JCHS ...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20232" y="2627380"/>
            <a:ext cx="1524473" cy="20762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2160" y="307825"/>
            <a:ext cx="3103995" cy="4268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 dirty="0"/>
              <a:t>YOUR TURN: </a:t>
            </a:r>
          </a:p>
          <a:p>
            <a:pPr lvl="0" rtl="0">
              <a:spcBef>
                <a:spcPts val="0"/>
              </a:spcBef>
              <a:buNone/>
            </a:pPr>
            <a:endParaRPr i="1" dirty="0"/>
          </a:p>
          <a:p>
            <a:pPr marL="88900" lvl="0" rtl="0">
              <a:spcBef>
                <a:spcPts val="0"/>
              </a:spcBef>
              <a:buNone/>
            </a:pPr>
            <a:r>
              <a:rPr lang="en" b="1" dirty="0"/>
              <a:t>Apply the principle </a:t>
            </a:r>
            <a:r>
              <a:rPr lang="en" b="1" dirty="0" smtClean="0"/>
              <a:t>of Territorial Reinforcement.</a:t>
            </a:r>
            <a:endParaRPr lang="en" b="1" dirty="0"/>
          </a:p>
          <a:p>
            <a:pPr lvl="0" rtl="0">
              <a:spcBef>
                <a:spcPts val="0"/>
              </a:spcBef>
              <a:buNone/>
            </a:pPr>
            <a:r>
              <a:rPr lang="en" b="1" dirty="0"/>
              <a:t>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800" b="0" dirty="0"/>
              <a:t>  </a:t>
            </a:r>
            <a:endParaRPr sz="1800" dirty="0"/>
          </a:p>
          <a:p>
            <a:pPr lvl="0" rtl="0">
              <a:spcBef>
                <a:spcPts val="0"/>
              </a:spcBef>
              <a:buNone/>
            </a:pPr>
            <a:endParaRPr sz="1800" dirty="0"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381100" y="307825"/>
            <a:ext cx="5451300" cy="4786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 b="1" dirty="0">
                <a:solidFill>
                  <a:srgbClr val="FF0000"/>
                </a:solidFill>
              </a:rPr>
              <a:t>INVESTIGATION </a:t>
            </a:r>
            <a:r>
              <a:rPr lang="en" sz="1400" b="1" dirty="0" smtClean="0">
                <a:solidFill>
                  <a:srgbClr val="FF0000"/>
                </a:solidFill>
              </a:rPr>
              <a:t>STARTER (10 minutes)</a:t>
            </a:r>
            <a:endParaRPr lang="en" sz="1400" b="1" dirty="0">
              <a:solidFill>
                <a:srgbClr val="FF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400" dirty="0">
                <a:solidFill>
                  <a:srgbClr val="000000"/>
                </a:solidFill>
              </a:rPr>
              <a:t>How do lines control what we do?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400" dirty="0">
                <a:solidFill>
                  <a:srgbClr val="000000"/>
                </a:solidFill>
              </a:rPr>
              <a:t>What is the effect of </a:t>
            </a:r>
            <a:r>
              <a:rPr lang="en" sz="1400" dirty="0" smtClean="0">
                <a:solidFill>
                  <a:srgbClr val="000000"/>
                </a:solidFill>
              </a:rPr>
              <a:t>lines:</a:t>
            </a:r>
            <a:endParaRPr lang="en" sz="1400" dirty="0">
              <a:solidFill>
                <a:srgbClr val="000000"/>
              </a:solidFill>
            </a:endParaRPr>
          </a:p>
          <a:p>
            <a:pPr marL="265113" lvl="1" indent="-265113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dirty="0">
                <a:solidFill>
                  <a:srgbClr val="000000"/>
                </a:solidFill>
              </a:rPr>
              <a:t>on our courts? </a:t>
            </a:r>
          </a:p>
          <a:p>
            <a:pPr marL="265113" lvl="1" indent="-265113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dirty="0">
                <a:solidFill>
                  <a:srgbClr val="000000"/>
                </a:solidFill>
              </a:rPr>
              <a:t>on our school driveway?</a:t>
            </a:r>
          </a:p>
          <a:p>
            <a:pPr marL="265113" lvl="1" indent="-265113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dirty="0">
                <a:solidFill>
                  <a:srgbClr val="000000"/>
                </a:solidFill>
              </a:rPr>
              <a:t>in our car park?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 dirty="0">
                <a:solidFill>
                  <a:srgbClr val="000000"/>
                </a:solidFill>
              </a:rPr>
              <a:t>What other materials are used to define areas in our school?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 dirty="0">
                <a:solidFill>
                  <a:srgbClr val="000000"/>
                </a:solidFill>
              </a:rPr>
              <a:t>How are areas for staff and students defined?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 dirty="0">
                <a:solidFill>
                  <a:srgbClr val="000000"/>
                </a:solidFill>
              </a:rPr>
              <a:t>How are out of bounds areas defined?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 b="1" dirty="0" smtClean="0">
                <a:solidFill>
                  <a:srgbClr val="FF0000"/>
                </a:solidFill>
              </a:rPr>
              <a:t>Then </a:t>
            </a:r>
            <a:r>
              <a:rPr lang="en" sz="1400" b="1" dirty="0">
                <a:solidFill>
                  <a:srgbClr val="FF0000"/>
                </a:solidFill>
              </a:rPr>
              <a:t>CHECKLIST </a:t>
            </a:r>
            <a:r>
              <a:rPr lang="en" sz="1400" b="1" dirty="0" smtClean="0">
                <a:solidFill>
                  <a:srgbClr val="FF0000"/>
                </a:solidFill>
              </a:rPr>
              <a:t>and PHOTOS (</a:t>
            </a:r>
            <a:r>
              <a:rPr lang="en" sz="1400" b="1" dirty="0" smtClean="0">
                <a:solidFill>
                  <a:srgbClr val="FF0000"/>
                </a:solidFill>
              </a:rPr>
              <a:t>15-30 </a:t>
            </a:r>
            <a:r>
              <a:rPr lang="en" sz="1400" b="1" dirty="0" smtClean="0">
                <a:solidFill>
                  <a:srgbClr val="FF0000"/>
                </a:solidFill>
              </a:rPr>
              <a:t>minutes)</a:t>
            </a:r>
            <a:endParaRPr lang="en" sz="1400" b="1" dirty="0">
              <a:solidFill>
                <a:srgbClr val="FF0000"/>
              </a:solidFill>
            </a:endParaRPr>
          </a:p>
          <a:p>
            <a:pPr lvl="0" algn="r" rtl="0">
              <a:spcBef>
                <a:spcPts val="0"/>
              </a:spcBef>
              <a:buNone/>
            </a:pPr>
            <a:endParaRPr sz="1400" b="1" dirty="0">
              <a:solidFill>
                <a:srgbClr val="FF0000"/>
              </a:solidFill>
            </a:endParaRPr>
          </a:p>
          <a:p>
            <a:pPr marL="0" lvl="0" indent="0" rtl="0">
              <a:spcBef>
                <a:spcPts val="0"/>
              </a:spcBef>
              <a:buNone/>
            </a:pPr>
            <a:endParaRPr i="1" dirty="0"/>
          </a:p>
          <a:p>
            <a:pPr marL="457200" lvl="0" indent="-317500" rtl="0">
              <a:spcBef>
                <a:spcPts val="0"/>
              </a:spcBef>
              <a:buSzPct val="100000"/>
              <a:buChar char="-"/>
            </a:pPr>
            <a:r>
              <a:rPr lang="en" sz="1400" i="1" dirty="0"/>
              <a:t>            </a:t>
            </a:r>
          </a:p>
          <a:p>
            <a:pPr lvl="0" rtl="0">
              <a:spcBef>
                <a:spcPts val="0"/>
              </a:spcBef>
              <a:buNone/>
            </a:pPr>
            <a:endParaRPr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On-screen Show (16:9)</PresentationFormat>
  <Paragraphs>40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simple-light-2</vt:lpstr>
      <vt:lpstr>SAFER SCHOOLS</vt:lpstr>
      <vt:lpstr>REVIEW: NATURAL SURVEILLANCE </vt:lpstr>
      <vt:lpstr>REVIEW: ACCESS MANAGEMENT  </vt:lpstr>
      <vt:lpstr>What is Territorial Reinforcement?</vt:lpstr>
      <vt:lpstr>YOUR TURN:   Apply the principle of Territorial Reinforcement.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SAFER SCHOOLS</dc:title>
  <cp:lastModifiedBy>HERMANS, Roland (Roly)</cp:lastModifiedBy>
  <cp:revision>3</cp:revision>
  <dcterms:modified xsi:type="dcterms:W3CDTF">2017-02-09T20:29:59Z</dcterms:modified>
</cp:coreProperties>
</file>