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09579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NZ" smtClean="0"/>
              <a:t>Version </a:t>
            </a:r>
            <a:r>
              <a:rPr lang="en-NZ" dirty="0" smtClean="0"/>
              <a:t>1.2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40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804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68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35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383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53" name="Shape 53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SAFER SCHOOLS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186925" y="279717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Session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REVIEW: NATURAL SURVEILLANCE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0970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>
                <a:solidFill>
                  <a:srgbClr val="FF0000"/>
                </a:solidFill>
              </a:rPr>
              <a:t>NATURAL </a:t>
            </a:r>
            <a:r>
              <a:rPr lang="en" b="1" dirty="0" smtClean="0">
                <a:solidFill>
                  <a:srgbClr val="FF0000"/>
                </a:solidFill>
              </a:rPr>
              <a:t>SURVEILLANCE in </a:t>
            </a:r>
            <a:r>
              <a:rPr lang="en" b="1" dirty="0">
                <a:solidFill>
                  <a:srgbClr val="FF0000"/>
                </a:solidFill>
              </a:rPr>
              <a:t>an environment allows people to see and be </a:t>
            </a:r>
            <a:r>
              <a:rPr lang="en" b="1" dirty="0" smtClean="0">
                <a:solidFill>
                  <a:srgbClr val="FF0000"/>
                </a:solidFill>
              </a:rPr>
              <a:t>seen.</a:t>
            </a:r>
            <a:endParaRPr lang="en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dirty="0">
                <a:solidFill>
                  <a:schemeClr val="dk1"/>
                </a:solidFill>
              </a:rPr>
              <a:t>NS </a:t>
            </a:r>
            <a:r>
              <a:rPr lang="en" dirty="0">
                <a:solidFill>
                  <a:srgbClr val="FF0000"/>
                </a:solidFill>
              </a:rPr>
              <a:t>deters crime</a:t>
            </a:r>
            <a:r>
              <a:rPr lang="en" dirty="0">
                <a:solidFill>
                  <a:schemeClr val="dk1"/>
                </a:solidFill>
              </a:rPr>
              <a:t> because people do not want to be seen committing </a:t>
            </a:r>
            <a:r>
              <a:rPr lang="en" dirty="0" smtClean="0">
                <a:solidFill>
                  <a:schemeClr val="dk1"/>
                </a:solidFill>
              </a:rPr>
              <a:t>offences.</a:t>
            </a:r>
            <a:endParaRPr lang="en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None/>
            </a:pPr>
            <a:r>
              <a:rPr lang="en" dirty="0">
                <a:solidFill>
                  <a:schemeClr val="dk1"/>
                </a:solidFill>
              </a:rPr>
              <a:t>NS can be improved by:</a:t>
            </a:r>
          </a:p>
          <a:p>
            <a:pPr marL="176213" lvl="0" indent="-176213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using </a:t>
            </a:r>
            <a:r>
              <a:rPr lang="en" dirty="0">
                <a:solidFill>
                  <a:schemeClr val="dk1"/>
                </a:solidFill>
              </a:rPr>
              <a:t>materials that people can see through</a:t>
            </a:r>
          </a:p>
          <a:p>
            <a:pPr marL="176213" lvl="0" indent="-176213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designing </a:t>
            </a:r>
            <a:r>
              <a:rPr lang="en" dirty="0">
                <a:solidFill>
                  <a:schemeClr val="dk1"/>
                </a:solidFill>
              </a:rPr>
              <a:t>environments where people have clear sightlines</a:t>
            </a:r>
          </a:p>
          <a:p>
            <a:pPr marL="176213" lvl="0" indent="-176213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 dirty="0" smtClean="0">
                <a:solidFill>
                  <a:schemeClr val="dk1"/>
                </a:solidFill>
              </a:rPr>
              <a:t>encouraging </a:t>
            </a:r>
            <a:r>
              <a:rPr lang="en" dirty="0">
                <a:solidFill>
                  <a:schemeClr val="dk1"/>
                </a:solidFill>
              </a:rPr>
              <a:t>people to use the environment so there are more people seeing what is happening in that </a:t>
            </a:r>
            <a:r>
              <a:rPr lang="en" dirty="0" smtClean="0">
                <a:solidFill>
                  <a:schemeClr val="dk1"/>
                </a:solidFill>
              </a:rPr>
              <a:t>environment.</a:t>
            </a:r>
            <a:endParaRPr lang="en" dirty="0">
              <a:solidFill>
                <a:schemeClr val="dk1"/>
              </a:solidFill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69" name="Shape 69" descr="Close-up of a blue eye : Free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2110" y="349663"/>
            <a:ext cx="1353589" cy="76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b="1"/>
              <a:t>REVIEW: ACCESS MANAGEMENT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b="1" dirty="0" smtClean="0">
                <a:solidFill>
                  <a:srgbClr val="FF0000"/>
                </a:solidFill>
              </a:rPr>
              <a:t>ACCESS MANAGEMENT:</a:t>
            </a:r>
            <a:endParaRPr lang="en" b="1" dirty="0">
              <a:solidFill>
                <a:srgbClr val="FF0000"/>
              </a:solidFill>
            </a:endParaRPr>
          </a:p>
          <a:p>
            <a:pPr marL="265113" lvl="0" indent="-265113" rtl="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dk1"/>
                </a:solidFill>
              </a:rPr>
              <a:t>focuses </a:t>
            </a:r>
            <a:r>
              <a:rPr lang="en" dirty="0">
                <a:solidFill>
                  <a:schemeClr val="dk1"/>
                </a:solidFill>
              </a:rPr>
              <a:t>on </a:t>
            </a:r>
            <a:r>
              <a:rPr lang="en" dirty="0">
                <a:solidFill>
                  <a:srgbClr val="FF0000"/>
                </a:solidFill>
              </a:rPr>
              <a:t>clear, direct walkways</a:t>
            </a:r>
            <a:r>
              <a:rPr lang="en" dirty="0">
                <a:solidFill>
                  <a:schemeClr val="dk1"/>
                </a:solidFill>
              </a:rPr>
              <a:t> and </a:t>
            </a:r>
            <a:r>
              <a:rPr lang="en" dirty="0">
                <a:solidFill>
                  <a:srgbClr val="FF0000"/>
                </a:solidFill>
              </a:rPr>
              <a:t>clear signage</a:t>
            </a:r>
          </a:p>
          <a:p>
            <a:pPr marL="265113" lvl="0" indent="-265113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FF0000"/>
                </a:solidFill>
              </a:rPr>
              <a:t>deters crime</a:t>
            </a:r>
            <a:r>
              <a:rPr lang="en" dirty="0">
                <a:solidFill>
                  <a:schemeClr val="dk1"/>
                </a:solidFill>
              </a:rPr>
              <a:t> because it reduces the possibility of offenders making excuses for where they shouldn’t </a:t>
            </a:r>
            <a:r>
              <a:rPr lang="en" dirty="0" smtClean="0">
                <a:solidFill>
                  <a:schemeClr val="dk1"/>
                </a:solidFill>
              </a:rPr>
              <a:t>be.</a:t>
            </a:r>
            <a:endParaRPr lang="en" dirty="0">
              <a:solidFill>
                <a:schemeClr val="dk1"/>
              </a:solidFill>
            </a:endParaRPr>
          </a:p>
          <a:p>
            <a:pPr marL="914400" lvl="0" indent="-698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6" name="Shape 76" descr="... Library | This way for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1412" y="546777"/>
            <a:ext cx="2254157" cy="1562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What is Territorial Reinforcement?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b="1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FF0000"/>
                </a:solidFill>
              </a:rPr>
              <a:t>TERRITORIAL REINFORCEMENT:</a:t>
            </a: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focuses on the importance of having areas </a:t>
            </a:r>
            <a:r>
              <a:rPr lang="en" dirty="0">
                <a:solidFill>
                  <a:srgbClr val="FF0000"/>
                </a:solidFill>
              </a:rPr>
              <a:t>clearly defined</a:t>
            </a:r>
            <a:r>
              <a:rPr lang="en" dirty="0">
                <a:solidFill>
                  <a:srgbClr val="000000"/>
                </a:solidFill>
              </a:rPr>
              <a:t> so that </a:t>
            </a:r>
            <a:r>
              <a:rPr lang="en" dirty="0">
                <a:solidFill>
                  <a:srgbClr val="FF0000"/>
                </a:solidFill>
              </a:rPr>
              <a:t>public</a:t>
            </a:r>
            <a:r>
              <a:rPr lang="en" dirty="0">
                <a:solidFill>
                  <a:srgbClr val="000000"/>
                </a:solidFill>
              </a:rPr>
              <a:t>, </a:t>
            </a:r>
            <a:r>
              <a:rPr lang="en" dirty="0">
                <a:solidFill>
                  <a:srgbClr val="FF0000"/>
                </a:solidFill>
              </a:rPr>
              <a:t>private</a:t>
            </a:r>
            <a:r>
              <a:rPr lang="en" dirty="0">
                <a:solidFill>
                  <a:srgbClr val="000000"/>
                </a:solidFill>
              </a:rPr>
              <a:t> and </a:t>
            </a:r>
            <a:r>
              <a:rPr lang="en" dirty="0">
                <a:solidFill>
                  <a:srgbClr val="FF0000"/>
                </a:solidFill>
              </a:rPr>
              <a:t>semi-private</a:t>
            </a:r>
            <a:r>
              <a:rPr lang="en" dirty="0">
                <a:solidFill>
                  <a:srgbClr val="000000"/>
                </a:solidFill>
              </a:rPr>
              <a:t> areas are obvious.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Examples:</a:t>
            </a: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Fences define the school boundary and this area is public</a:t>
            </a: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Classrooms are </a:t>
            </a:r>
            <a:r>
              <a:rPr lang="en" sz="1400" dirty="0" smtClean="0">
                <a:solidFill>
                  <a:srgbClr val="000000"/>
                </a:solidFill>
              </a:rPr>
              <a:t>semi-private.</a:t>
            </a:r>
            <a:endParaRPr lang="en" sz="1400" dirty="0">
              <a:solidFill>
                <a:srgbClr val="000000"/>
              </a:solidFill>
            </a:endParaRPr>
          </a:p>
          <a:p>
            <a:pPr marL="176213" lvl="0" indent="-176213" rtl="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000000"/>
                </a:solidFill>
              </a:rPr>
              <a:t>The Principal’s office is </a:t>
            </a:r>
            <a:r>
              <a:rPr lang="en" sz="1400" dirty="0" smtClean="0">
                <a:solidFill>
                  <a:srgbClr val="000000"/>
                </a:solidFill>
              </a:rPr>
              <a:t>private.</a:t>
            </a:r>
            <a:endParaRPr lang="en" sz="1400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83" name="Shape 83" descr="Security fence, All Saints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8174" y="585136"/>
            <a:ext cx="2136531" cy="1531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My classroom door at JCHS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20232" y="2627380"/>
            <a:ext cx="1524473" cy="207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2160" y="307825"/>
            <a:ext cx="3103995" cy="426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YOUR TURN: </a:t>
            </a:r>
          </a:p>
          <a:p>
            <a:pPr lvl="0" rtl="0">
              <a:spcBef>
                <a:spcPts val="0"/>
              </a:spcBef>
              <a:buNone/>
            </a:pPr>
            <a:endParaRPr i="1" dirty="0"/>
          </a:p>
          <a:p>
            <a:pPr marL="88900" lvl="0" rtl="0">
              <a:spcBef>
                <a:spcPts val="0"/>
              </a:spcBef>
              <a:buNone/>
            </a:pPr>
            <a:r>
              <a:rPr lang="en" b="1" dirty="0"/>
              <a:t>Apply the principle </a:t>
            </a:r>
            <a:r>
              <a:rPr lang="en" b="1" dirty="0" smtClean="0"/>
              <a:t>of Territorial Reinforcement.</a:t>
            </a:r>
            <a:endParaRPr lang="en" b="1" dirty="0"/>
          </a:p>
          <a:p>
            <a:pPr lvl="0" rtl="0">
              <a:spcBef>
                <a:spcPts val="0"/>
              </a:spcBef>
              <a:buNone/>
            </a:pPr>
            <a:r>
              <a:rPr lang="en" b="1" dirty="0"/>
              <a:t>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 b="0" dirty="0"/>
              <a:t>  </a:t>
            </a:r>
            <a:endParaRPr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381100" y="307825"/>
            <a:ext cx="5451300" cy="47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dirty="0">
                <a:solidFill>
                  <a:srgbClr val="FF0000"/>
                </a:solidFill>
              </a:rPr>
              <a:t>INVESTIGATION </a:t>
            </a:r>
            <a:r>
              <a:rPr lang="en" sz="1400" b="1" dirty="0" smtClean="0">
                <a:solidFill>
                  <a:srgbClr val="FF0000"/>
                </a:solidFill>
              </a:rPr>
              <a:t>STARTER (10 minutes)</a:t>
            </a:r>
            <a:endParaRPr lang="en" sz="1400" b="1" dirty="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How do lines control what we do?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What is the effect of </a:t>
            </a:r>
            <a:r>
              <a:rPr lang="en" sz="1400" dirty="0" smtClean="0">
                <a:solidFill>
                  <a:srgbClr val="000000"/>
                </a:solidFill>
              </a:rPr>
              <a:t>lines:</a:t>
            </a:r>
            <a:endParaRPr lang="en" sz="1400" dirty="0">
              <a:solidFill>
                <a:srgbClr val="000000"/>
              </a:solidFill>
            </a:endParaRPr>
          </a:p>
          <a:p>
            <a:pPr marL="265113" lvl="1" indent="-265113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dirty="0">
                <a:solidFill>
                  <a:srgbClr val="000000"/>
                </a:solidFill>
              </a:rPr>
              <a:t>on our courts? </a:t>
            </a:r>
          </a:p>
          <a:p>
            <a:pPr marL="265113" lvl="1" indent="-2651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dirty="0">
                <a:solidFill>
                  <a:srgbClr val="000000"/>
                </a:solidFill>
              </a:rPr>
              <a:t>on our school driveway?</a:t>
            </a:r>
          </a:p>
          <a:p>
            <a:pPr marL="265113" lvl="1" indent="-265113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dirty="0">
                <a:solidFill>
                  <a:srgbClr val="000000"/>
                </a:solidFill>
              </a:rPr>
              <a:t>in our car park?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What other materials are used to define areas in our school?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How are areas for staff and students defined?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</a:rPr>
              <a:t>How are out of bounds areas defined?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 dirty="0" smtClean="0">
                <a:solidFill>
                  <a:srgbClr val="FF0000"/>
                </a:solidFill>
              </a:rPr>
              <a:t>Then </a:t>
            </a:r>
            <a:r>
              <a:rPr lang="en" sz="1400" b="1" dirty="0">
                <a:solidFill>
                  <a:srgbClr val="FF0000"/>
                </a:solidFill>
              </a:rPr>
              <a:t>CHECKLIST </a:t>
            </a:r>
            <a:r>
              <a:rPr lang="en" sz="1400" b="1" dirty="0" smtClean="0">
                <a:solidFill>
                  <a:srgbClr val="FF0000"/>
                </a:solidFill>
              </a:rPr>
              <a:t>and PHOTOS (</a:t>
            </a:r>
            <a:r>
              <a:rPr lang="en" sz="1400" b="1" dirty="0" smtClean="0">
                <a:solidFill>
                  <a:srgbClr val="FF0000"/>
                </a:solidFill>
              </a:rPr>
              <a:t>15-30 </a:t>
            </a:r>
            <a:r>
              <a:rPr lang="en" sz="1400" b="1" dirty="0" smtClean="0">
                <a:solidFill>
                  <a:srgbClr val="FF0000"/>
                </a:solidFill>
              </a:rPr>
              <a:t>minutes)</a:t>
            </a:r>
            <a:endParaRPr lang="en" sz="1400" b="1" dirty="0">
              <a:solidFill>
                <a:srgbClr val="FF0000"/>
              </a:solidFill>
            </a:endParaRPr>
          </a:p>
          <a:p>
            <a:pPr lvl="0" algn="r" rtl="0">
              <a:spcBef>
                <a:spcPts val="0"/>
              </a:spcBef>
              <a:buNone/>
            </a:pPr>
            <a:endParaRPr sz="1400" b="1" dirty="0">
              <a:solidFill>
                <a:srgbClr val="FF0000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i="1" dirty="0"/>
          </a:p>
          <a:p>
            <a:pPr marL="457200" lvl="0" indent="-317500" rtl="0">
              <a:spcBef>
                <a:spcPts val="0"/>
              </a:spcBef>
              <a:buSzPct val="100000"/>
              <a:buChar char="-"/>
            </a:pPr>
            <a:r>
              <a:rPr lang="en" sz="1400" i="1" dirty="0"/>
              <a:t>            </a:t>
            </a:r>
          </a:p>
          <a:p>
            <a:pPr lvl="0" rtl="0">
              <a:spcBef>
                <a:spcPts val="0"/>
              </a:spcBef>
              <a:buNone/>
            </a:pPr>
            <a:endParaRPr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SAFER SCHOOLS</vt:lpstr>
      <vt:lpstr>REVIEW: NATURAL SURVEILLANCE </vt:lpstr>
      <vt:lpstr>REVIEW: ACCESS MANAGEMENT  </vt:lpstr>
      <vt:lpstr>What is Territorial Reinforcement?</vt:lpstr>
      <vt:lpstr>YOUR TURN:   Apply the principle of Territorial Reinforcement.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SCHOOLS</dc:title>
  <cp:lastModifiedBy>HERMANS, Roland (Roly)</cp:lastModifiedBy>
  <cp:revision>3</cp:revision>
  <dcterms:modified xsi:type="dcterms:W3CDTF">2017-02-09T20:29:59Z</dcterms:modified>
</cp:coreProperties>
</file>