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49023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NZ" smtClean="0"/>
              <a:t>Version 1.2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616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9581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666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341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2" name="Shape 52"/>
          <p:cNvCxnSpPr/>
          <p:nvPr/>
        </p:nvCxnSpPr>
        <p:spPr>
          <a:xfrm>
            <a:off x="3027472" y="0"/>
            <a:ext cx="0" cy="513330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  <a:effectLst>
            <a:outerShdw blurRad="50799" dist="38100" algn="l" rotWithShape="0">
              <a:srgbClr val="000000">
                <a:alpha val="40000"/>
              </a:srgbClr>
            </a:outerShdw>
          </a:effectLst>
        </p:spPr>
      </p:cxnSp>
      <p:sp>
        <p:nvSpPr>
          <p:cNvPr id="53" name="Shape 53"/>
          <p:cNvSpPr/>
          <p:nvPr/>
        </p:nvSpPr>
        <p:spPr>
          <a:xfrm>
            <a:off x="0" y="0"/>
            <a:ext cx="3048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284100" y="307975"/>
            <a:ext cx="2479800" cy="42687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381100" y="307975"/>
            <a:ext cx="5451300" cy="42687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SAFER SCHOOLS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Session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REVIEW: NATURAL SURVEILLANCE 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61111"/>
              <a:buNone/>
            </a:pPr>
            <a:r>
              <a:rPr lang="en" b="1" dirty="0">
                <a:solidFill>
                  <a:srgbClr val="FF0000"/>
                </a:solidFill>
              </a:rPr>
              <a:t>NS in an environment allows people to see and be </a:t>
            </a:r>
            <a:r>
              <a:rPr lang="en" b="1" dirty="0" smtClean="0">
                <a:solidFill>
                  <a:srgbClr val="FF0000"/>
                </a:solidFill>
              </a:rPr>
              <a:t>seen.</a:t>
            </a:r>
            <a:endParaRPr lang="en" b="1" dirty="0">
              <a:solidFill>
                <a:srgbClr val="FF0000"/>
              </a:solidFill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SzPct val="61111"/>
              <a:buNone/>
            </a:pPr>
            <a:r>
              <a:rPr lang="en" dirty="0">
                <a:solidFill>
                  <a:schemeClr val="dk1"/>
                </a:solidFill>
              </a:rPr>
              <a:t>NS </a:t>
            </a:r>
            <a:r>
              <a:rPr lang="en" dirty="0">
                <a:solidFill>
                  <a:srgbClr val="FF0000"/>
                </a:solidFill>
              </a:rPr>
              <a:t>deters crime</a:t>
            </a:r>
            <a:r>
              <a:rPr lang="en" dirty="0">
                <a:solidFill>
                  <a:schemeClr val="dk1"/>
                </a:solidFill>
              </a:rPr>
              <a:t> because people do not want to be seen committing </a:t>
            </a:r>
            <a:r>
              <a:rPr lang="en" dirty="0" smtClean="0">
                <a:solidFill>
                  <a:schemeClr val="dk1"/>
                </a:solidFill>
              </a:rPr>
              <a:t>offences.</a:t>
            </a:r>
            <a:endParaRPr lang="en" dirty="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SzPct val="61111"/>
              <a:buNone/>
            </a:pPr>
            <a:r>
              <a:rPr lang="en" dirty="0">
                <a:solidFill>
                  <a:schemeClr val="dk1"/>
                </a:solidFill>
              </a:rPr>
              <a:t>NS can be improved by:</a:t>
            </a: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 dirty="0" smtClean="0">
                <a:solidFill>
                  <a:schemeClr val="dk1"/>
                </a:solidFill>
              </a:rPr>
              <a:t>using </a:t>
            </a:r>
            <a:r>
              <a:rPr lang="en" dirty="0">
                <a:solidFill>
                  <a:schemeClr val="dk1"/>
                </a:solidFill>
              </a:rPr>
              <a:t>materials that people can see through</a:t>
            </a: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 dirty="0" smtClean="0">
                <a:solidFill>
                  <a:schemeClr val="dk1"/>
                </a:solidFill>
              </a:rPr>
              <a:t>designing </a:t>
            </a:r>
            <a:r>
              <a:rPr lang="en" dirty="0">
                <a:solidFill>
                  <a:schemeClr val="dk1"/>
                </a:solidFill>
              </a:rPr>
              <a:t>environments where people have clear sightlines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 dirty="0" smtClean="0">
                <a:solidFill>
                  <a:schemeClr val="dk1"/>
                </a:solidFill>
              </a:rPr>
              <a:t>encouraging </a:t>
            </a:r>
            <a:r>
              <a:rPr lang="en" dirty="0">
                <a:solidFill>
                  <a:schemeClr val="dk1"/>
                </a:solidFill>
              </a:rPr>
              <a:t>people to use the environment so there are more people seeing what is happening in that </a:t>
            </a:r>
            <a:r>
              <a:rPr lang="en" dirty="0" smtClean="0">
                <a:solidFill>
                  <a:schemeClr val="dk1"/>
                </a:solidFill>
              </a:rPr>
              <a:t>environment.</a:t>
            </a:r>
            <a:endParaRPr lang="en" dirty="0">
              <a:solidFill>
                <a:schemeClr val="dk1"/>
              </a:solidFill>
            </a:endParaRPr>
          </a:p>
        </p:txBody>
      </p:sp>
      <p:pic>
        <p:nvPicPr>
          <p:cNvPr id="69" name="Shape 69" descr="Close-up of a blue eye : Free ..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9620" y="601413"/>
            <a:ext cx="1476300" cy="83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What is ACCESS MANAGEMENT?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 dirty="0">
              <a:solidFill>
                <a:srgbClr val="000000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endParaRPr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FF0000"/>
                </a:solidFill>
              </a:rPr>
              <a:t>ACCESS </a:t>
            </a:r>
            <a:r>
              <a:rPr lang="en" b="1" dirty="0" smtClean="0">
                <a:solidFill>
                  <a:srgbClr val="FF0000"/>
                </a:solidFill>
              </a:rPr>
              <a:t>MANAGEMENT:</a:t>
            </a:r>
            <a:endParaRPr lang="en" b="1" dirty="0">
              <a:solidFill>
                <a:srgbClr val="FF0000"/>
              </a:solidFill>
            </a:endParaRPr>
          </a:p>
          <a:p>
            <a:pPr marL="265113" lvl="0" indent="-265113" rtl="0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" b="1" dirty="0">
                <a:solidFill>
                  <a:srgbClr val="000000"/>
                </a:solidFill>
              </a:rPr>
              <a:t> f</a:t>
            </a:r>
            <a:r>
              <a:rPr lang="en" dirty="0">
                <a:solidFill>
                  <a:srgbClr val="000000"/>
                </a:solidFill>
              </a:rPr>
              <a:t>ocuses on </a:t>
            </a:r>
            <a:r>
              <a:rPr lang="en" dirty="0">
                <a:solidFill>
                  <a:srgbClr val="FF0000"/>
                </a:solidFill>
              </a:rPr>
              <a:t>clear, direct walkways</a:t>
            </a:r>
            <a:r>
              <a:rPr lang="en" dirty="0">
                <a:solidFill>
                  <a:srgbClr val="000000"/>
                </a:solidFill>
              </a:rPr>
              <a:t> and </a:t>
            </a:r>
            <a:r>
              <a:rPr lang="en" dirty="0">
                <a:solidFill>
                  <a:srgbClr val="FF0000"/>
                </a:solidFill>
              </a:rPr>
              <a:t>clear signage</a:t>
            </a:r>
          </a:p>
          <a:p>
            <a:pPr marL="361950" lvl="0" indent="-361950" rt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" dirty="0">
                <a:solidFill>
                  <a:srgbClr val="FF0000"/>
                </a:solidFill>
              </a:rPr>
              <a:t>deters crime</a:t>
            </a:r>
            <a:r>
              <a:rPr lang="en" dirty="0">
                <a:solidFill>
                  <a:srgbClr val="000000"/>
                </a:solidFill>
              </a:rPr>
              <a:t> because it reduces the possibility of offenders making excuses for where they shouldn’t </a:t>
            </a:r>
            <a:r>
              <a:rPr lang="en" dirty="0" smtClean="0">
                <a:solidFill>
                  <a:srgbClr val="000000"/>
                </a:solidFill>
              </a:rPr>
              <a:t>be.</a:t>
            </a:r>
            <a:endParaRPr lang="en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  <p:pic>
        <p:nvPicPr>
          <p:cNvPr id="76" name="Shape 76" descr="Please Sign In And Out Her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7125" y="1106026"/>
            <a:ext cx="1825497" cy="987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 descr="... Library | This way for ...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11250" y="598397"/>
            <a:ext cx="2521050" cy="201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 descr="Pathway, Green Grass, Nature, ...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11250" y="3642104"/>
            <a:ext cx="2427170" cy="1061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148025" y="307975"/>
            <a:ext cx="2849400" cy="426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dirty="0"/>
              <a:t>YOUR TURN: 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0" lvl="0" indent="0" rtl="0">
              <a:spcBef>
                <a:spcPts val="0"/>
              </a:spcBef>
              <a:buNone/>
            </a:pPr>
            <a:r>
              <a:rPr lang="en" b="1" dirty="0"/>
              <a:t>Apply the principle </a:t>
            </a:r>
            <a:r>
              <a:rPr lang="en" b="1" dirty="0" smtClean="0"/>
              <a:t>of access manag</a:t>
            </a:r>
            <a:r>
              <a:rPr lang="en-NZ" b="1" dirty="0" smtClean="0"/>
              <a:t>e</a:t>
            </a:r>
            <a:r>
              <a:rPr lang="en" b="1" dirty="0" smtClean="0"/>
              <a:t>ment.</a:t>
            </a:r>
            <a:endParaRPr lang="en" b="1" dirty="0"/>
          </a:p>
          <a:p>
            <a:pPr lvl="0" rtl="0">
              <a:spcBef>
                <a:spcPts val="0"/>
              </a:spcBef>
              <a:buNone/>
            </a:pPr>
            <a:r>
              <a:rPr lang="en" b="1" dirty="0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0" dirty="0"/>
              <a:t>  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381100" y="307825"/>
            <a:ext cx="5451300" cy="453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b="1" dirty="0">
                <a:solidFill>
                  <a:srgbClr val="FF0000"/>
                </a:solidFill>
              </a:rPr>
              <a:t>INVESTIGATION </a:t>
            </a:r>
            <a:r>
              <a:rPr lang="en" sz="1400" b="1" dirty="0" smtClean="0">
                <a:solidFill>
                  <a:srgbClr val="FF0000"/>
                </a:solidFill>
              </a:rPr>
              <a:t>STARTER (10 minutes)</a:t>
            </a:r>
            <a:endParaRPr lang="en" sz="1400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400" b="1" dirty="0">
                <a:solidFill>
                  <a:srgbClr val="000000"/>
                </a:solidFill>
              </a:rPr>
              <a:t>How easy it is for visitors to find their way from our school’s front</a:t>
            </a:r>
            <a:r>
              <a:rPr lang="en" sz="1400" b="1" u="sng" dirty="0">
                <a:solidFill>
                  <a:srgbClr val="000000"/>
                </a:solidFill>
              </a:rPr>
              <a:t> gate</a:t>
            </a:r>
            <a:r>
              <a:rPr lang="en" sz="1400" b="1" dirty="0">
                <a:solidFill>
                  <a:srgbClr val="000000"/>
                </a:solidFill>
              </a:rPr>
              <a:t>:</a:t>
            </a: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1400" dirty="0" smtClean="0">
                <a:solidFill>
                  <a:srgbClr val="000000"/>
                </a:solidFill>
              </a:rPr>
              <a:t>to </a:t>
            </a:r>
            <a:r>
              <a:rPr lang="en" sz="1400" dirty="0">
                <a:solidFill>
                  <a:srgbClr val="000000"/>
                </a:solidFill>
              </a:rPr>
              <a:t>the front office of the school</a:t>
            </a: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1400" dirty="0" smtClean="0">
                <a:solidFill>
                  <a:srgbClr val="000000"/>
                </a:solidFill>
              </a:rPr>
              <a:t>to </a:t>
            </a:r>
            <a:r>
              <a:rPr lang="en" sz="1400" dirty="0">
                <a:solidFill>
                  <a:srgbClr val="000000"/>
                </a:solidFill>
              </a:rPr>
              <a:t>the </a:t>
            </a:r>
            <a:r>
              <a:rPr lang="en" sz="1400" dirty="0" smtClean="0">
                <a:solidFill>
                  <a:srgbClr val="000000"/>
                </a:solidFill>
              </a:rPr>
              <a:t>hall</a:t>
            </a:r>
            <a:endParaRPr lang="en" sz="1400" dirty="0">
              <a:solidFill>
                <a:srgbClr val="000000"/>
              </a:solidFill>
            </a:endParaRP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1400" dirty="0" smtClean="0">
                <a:solidFill>
                  <a:srgbClr val="000000"/>
                </a:solidFill>
              </a:rPr>
              <a:t>to </a:t>
            </a:r>
            <a:r>
              <a:rPr lang="en" sz="1400" dirty="0">
                <a:solidFill>
                  <a:srgbClr val="000000"/>
                </a:solidFill>
              </a:rPr>
              <a:t>the </a:t>
            </a:r>
            <a:r>
              <a:rPr lang="en" sz="1400" dirty="0" smtClean="0">
                <a:solidFill>
                  <a:srgbClr val="000000"/>
                </a:solidFill>
              </a:rPr>
              <a:t>library</a:t>
            </a:r>
            <a:endParaRPr lang="en" sz="1400" dirty="0">
              <a:solidFill>
                <a:srgbClr val="000000"/>
              </a:solidFill>
            </a:endParaRP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1400" dirty="0" smtClean="0">
                <a:solidFill>
                  <a:srgbClr val="000000"/>
                </a:solidFill>
              </a:rPr>
              <a:t>to </a:t>
            </a:r>
            <a:r>
              <a:rPr lang="en" sz="1400" dirty="0">
                <a:solidFill>
                  <a:srgbClr val="000000"/>
                </a:solidFill>
              </a:rPr>
              <a:t>our </a:t>
            </a:r>
            <a:r>
              <a:rPr lang="en" sz="1400" dirty="0" smtClean="0">
                <a:solidFill>
                  <a:srgbClr val="000000"/>
                </a:solidFill>
              </a:rPr>
              <a:t>classroom?</a:t>
            </a:r>
            <a:endParaRPr lang="en" sz="1400" dirty="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400" b="1" dirty="0" smtClean="0">
                <a:solidFill>
                  <a:srgbClr val="000000"/>
                </a:solidFill>
              </a:rPr>
              <a:t>Where </a:t>
            </a:r>
            <a:r>
              <a:rPr lang="en" sz="1400" b="1" dirty="0">
                <a:solidFill>
                  <a:srgbClr val="000000"/>
                </a:solidFill>
              </a:rPr>
              <a:t>do the pathways lead?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b="1" dirty="0">
                <a:solidFill>
                  <a:srgbClr val="000000"/>
                </a:solidFill>
              </a:rPr>
              <a:t>Is the signage clear</a:t>
            </a:r>
            <a:r>
              <a:rPr lang="en" sz="1400" b="1" dirty="0" smtClean="0">
                <a:solidFill>
                  <a:srgbClr val="000000"/>
                </a:solidFill>
              </a:rPr>
              <a:t>?</a:t>
            </a:r>
            <a:endParaRPr sz="1400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400" b="1" dirty="0">
                <a:solidFill>
                  <a:srgbClr val="FF0000"/>
                </a:solidFill>
              </a:rPr>
              <a:t>Then CHECKLIST </a:t>
            </a:r>
            <a:r>
              <a:rPr lang="en" sz="1400" b="1" dirty="0" smtClean="0">
                <a:solidFill>
                  <a:srgbClr val="FF0000"/>
                </a:solidFill>
              </a:rPr>
              <a:t>and PHOTOS (</a:t>
            </a:r>
            <a:r>
              <a:rPr lang="en" sz="1400" b="1" dirty="0" smtClean="0">
                <a:solidFill>
                  <a:srgbClr val="FF0000"/>
                </a:solidFill>
              </a:rPr>
              <a:t>15-30 </a:t>
            </a:r>
            <a:r>
              <a:rPr lang="en" sz="1400" b="1" dirty="0" smtClean="0">
                <a:solidFill>
                  <a:srgbClr val="FF0000"/>
                </a:solidFill>
              </a:rPr>
              <a:t>minutes)</a:t>
            </a:r>
            <a:endParaRPr lang="en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On-screen Show (16:9)</PresentationFormat>
  <Paragraphs>30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simple-light-2</vt:lpstr>
      <vt:lpstr>SAFER SCHOOLS</vt:lpstr>
      <vt:lpstr>REVIEW: NATURAL SURVEILLANCE </vt:lpstr>
      <vt:lpstr>What is ACCESS MANAGEMENT?</vt:lpstr>
      <vt:lpstr>YOUR TURN:   Apply the principle of access management.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SAFER SCHOOLS</dc:title>
  <cp:lastModifiedBy>HERMANS, Roland (Roly)</cp:lastModifiedBy>
  <cp:revision>4</cp:revision>
  <dcterms:modified xsi:type="dcterms:W3CDTF">2017-02-09T20:29:30Z</dcterms:modified>
</cp:coreProperties>
</file>