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0" d="100"/>
          <a:sy n="130" d="100"/>
        </p:scale>
        <p:origin x="2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612437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3492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5054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0512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9810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413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80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808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0722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052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2344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0301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1238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2911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52" name="Shape 52"/>
          <p:cNvCxnSpPr/>
          <p:nvPr/>
        </p:nvCxnSpPr>
        <p:spPr>
          <a:xfrm>
            <a:off x="3027472" y="0"/>
            <a:ext cx="0" cy="5133300"/>
          </a:xfrm>
          <a:prstGeom prst="straightConnector1">
            <a:avLst/>
          </a:prstGeom>
          <a:noFill/>
          <a:ln w="9525" cap="flat" cmpd="sng">
            <a:solidFill>
              <a:srgbClr val="F2F2F2"/>
            </a:solidFill>
            <a:prstDash val="solid"/>
            <a:miter/>
            <a:headEnd type="none" w="med" len="med"/>
            <a:tailEnd type="none" w="med" len="med"/>
          </a:ln>
          <a:effectLst>
            <a:outerShdw blurRad="50799" dist="38100" algn="l" rotWithShape="0">
              <a:srgbClr val="000000">
                <a:alpha val="40000"/>
              </a:srgbClr>
            </a:outerShdw>
          </a:effectLst>
        </p:spPr>
      </p:cxnSp>
      <p:sp>
        <p:nvSpPr>
          <p:cNvPr id="53" name="Shape 53"/>
          <p:cNvSpPr/>
          <p:nvPr/>
        </p:nvSpPr>
        <p:spPr>
          <a:xfrm>
            <a:off x="0" y="0"/>
            <a:ext cx="3048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284100" y="307975"/>
            <a:ext cx="2479800" cy="4268700"/>
          </a:xfrm>
          <a:prstGeom prst="rect">
            <a:avLst/>
          </a:prstGeom>
          <a:noFill/>
        </p:spPr>
        <p:txBody>
          <a:bodyPr lIns="91425" tIns="91425" rIns="91425" bIns="91425" anchor="t" anchorCtr="0"/>
          <a:lstStyle>
            <a:lvl1pPr lvl="0" algn="l">
              <a:lnSpc>
                <a:spcPct val="100000"/>
              </a:lnSpc>
              <a:spcBef>
                <a:spcPts val="0"/>
              </a:spcBef>
              <a:spcAft>
                <a:spcPts val="0"/>
              </a:spcAft>
              <a:buClr>
                <a:schemeClr val="lt1"/>
              </a:buClr>
              <a:buSzPct val="100000"/>
              <a:buNone/>
              <a:defRPr sz="3000" b="1">
                <a:solidFill>
                  <a:schemeClr val="lt1"/>
                </a:solidFill>
              </a:defRPr>
            </a:lvl1pPr>
            <a:lvl2pPr lvl="1" algn="l">
              <a:lnSpc>
                <a:spcPct val="100000"/>
              </a:lnSpc>
              <a:spcBef>
                <a:spcPts val="0"/>
              </a:spcBef>
              <a:spcAft>
                <a:spcPts val="0"/>
              </a:spcAft>
              <a:buClr>
                <a:schemeClr val="lt1"/>
              </a:buClr>
              <a:buSzPct val="100000"/>
              <a:buNone/>
              <a:defRPr sz="3000" b="1">
                <a:solidFill>
                  <a:schemeClr val="lt1"/>
                </a:solidFill>
              </a:defRPr>
            </a:lvl2pPr>
            <a:lvl3pPr lvl="2" algn="l">
              <a:lnSpc>
                <a:spcPct val="100000"/>
              </a:lnSpc>
              <a:spcBef>
                <a:spcPts val="0"/>
              </a:spcBef>
              <a:spcAft>
                <a:spcPts val="0"/>
              </a:spcAft>
              <a:buClr>
                <a:schemeClr val="lt1"/>
              </a:buClr>
              <a:buSzPct val="100000"/>
              <a:buNone/>
              <a:defRPr sz="3000" b="1">
                <a:solidFill>
                  <a:schemeClr val="lt1"/>
                </a:solidFill>
              </a:defRPr>
            </a:lvl3pPr>
            <a:lvl4pPr lvl="3" algn="l">
              <a:lnSpc>
                <a:spcPct val="100000"/>
              </a:lnSpc>
              <a:spcBef>
                <a:spcPts val="0"/>
              </a:spcBef>
              <a:spcAft>
                <a:spcPts val="0"/>
              </a:spcAft>
              <a:buClr>
                <a:schemeClr val="lt1"/>
              </a:buClr>
              <a:buSzPct val="100000"/>
              <a:buNone/>
              <a:defRPr sz="3000" b="1">
                <a:solidFill>
                  <a:schemeClr val="lt1"/>
                </a:solidFill>
              </a:defRPr>
            </a:lvl4pPr>
            <a:lvl5pPr lvl="4" algn="l">
              <a:lnSpc>
                <a:spcPct val="100000"/>
              </a:lnSpc>
              <a:spcBef>
                <a:spcPts val="0"/>
              </a:spcBef>
              <a:spcAft>
                <a:spcPts val="0"/>
              </a:spcAft>
              <a:buClr>
                <a:schemeClr val="lt1"/>
              </a:buClr>
              <a:buSzPct val="100000"/>
              <a:buNone/>
              <a:defRPr sz="3000" b="1">
                <a:solidFill>
                  <a:schemeClr val="lt1"/>
                </a:solidFill>
              </a:defRPr>
            </a:lvl5pPr>
            <a:lvl6pPr lvl="5" algn="l">
              <a:lnSpc>
                <a:spcPct val="100000"/>
              </a:lnSpc>
              <a:spcBef>
                <a:spcPts val="0"/>
              </a:spcBef>
              <a:spcAft>
                <a:spcPts val="0"/>
              </a:spcAft>
              <a:buClr>
                <a:schemeClr val="lt1"/>
              </a:buClr>
              <a:buSzPct val="100000"/>
              <a:buNone/>
              <a:defRPr sz="3000" b="1">
                <a:solidFill>
                  <a:schemeClr val="lt1"/>
                </a:solidFill>
              </a:defRPr>
            </a:lvl6pPr>
            <a:lvl7pPr lvl="6" algn="l">
              <a:lnSpc>
                <a:spcPct val="100000"/>
              </a:lnSpc>
              <a:spcBef>
                <a:spcPts val="0"/>
              </a:spcBef>
              <a:spcAft>
                <a:spcPts val="0"/>
              </a:spcAft>
              <a:buClr>
                <a:schemeClr val="lt1"/>
              </a:buClr>
              <a:buSzPct val="100000"/>
              <a:buNone/>
              <a:defRPr sz="3000" b="1">
                <a:solidFill>
                  <a:schemeClr val="lt1"/>
                </a:solidFill>
              </a:defRPr>
            </a:lvl7pPr>
            <a:lvl8pPr lvl="7" algn="l">
              <a:lnSpc>
                <a:spcPct val="100000"/>
              </a:lnSpc>
              <a:spcBef>
                <a:spcPts val="0"/>
              </a:spcBef>
              <a:spcAft>
                <a:spcPts val="0"/>
              </a:spcAft>
              <a:buClr>
                <a:schemeClr val="lt1"/>
              </a:buClr>
              <a:buSzPct val="100000"/>
              <a:buNone/>
              <a:defRPr sz="3000" b="1">
                <a:solidFill>
                  <a:schemeClr val="lt1"/>
                </a:solidFill>
              </a:defRPr>
            </a:lvl8pPr>
            <a:lvl9pPr lvl="8" algn="l">
              <a:lnSpc>
                <a:spcPct val="100000"/>
              </a:lnSpc>
              <a:spcBef>
                <a:spcPts val="0"/>
              </a:spcBef>
              <a:spcAft>
                <a:spcPts val="0"/>
              </a:spcAft>
              <a:buClr>
                <a:schemeClr val="lt1"/>
              </a:buClr>
              <a:buSzPct val="100000"/>
              <a:buNone/>
              <a:defRPr sz="3000" b="1">
                <a:solidFill>
                  <a:schemeClr val="lt1"/>
                </a:solidFill>
              </a:defRPr>
            </a:lvl9pPr>
          </a:lstStyle>
          <a:p>
            <a:endParaRPr/>
          </a:p>
        </p:txBody>
      </p:sp>
      <p:sp>
        <p:nvSpPr>
          <p:cNvPr id="55" name="Shape 55"/>
          <p:cNvSpPr txBox="1">
            <a:spLocks noGrp="1"/>
          </p:cNvSpPr>
          <p:nvPr>
            <p:ph type="body" idx="1"/>
          </p:nvPr>
        </p:nvSpPr>
        <p:spPr>
          <a:xfrm>
            <a:off x="3381100" y="307975"/>
            <a:ext cx="5451300" cy="42687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8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56" name="Shape 56"/>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SAFER SCHOOLS</a:t>
            </a:r>
          </a:p>
        </p:txBody>
      </p:sp>
      <p:sp>
        <p:nvSpPr>
          <p:cNvPr id="62" name="Shape 62"/>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Session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56525" y="307975"/>
            <a:ext cx="2925000" cy="4680000"/>
          </a:xfrm>
          <a:prstGeom prst="rect">
            <a:avLst/>
          </a:prstGeom>
          <a:ln w="9525" cap="flat" cmpd="sng">
            <a:no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b="0" dirty="0"/>
              <a:t>What has happened?</a:t>
            </a:r>
          </a:p>
          <a:p>
            <a:pPr lvl="0" rtl="0">
              <a:lnSpc>
                <a:spcPct val="115000"/>
              </a:lnSpc>
              <a:spcBef>
                <a:spcPts val="0"/>
              </a:spcBef>
              <a:spcAft>
                <a:spcPts val="1600"/>
              </a:spcAft>
              <a:buNone/>
            </a:pPr>
            <a:r>
              <a:rPr lang="en" sz="1800" b="0" dirty="0"/>
              <a:t>Where has this happened?</a:t>
            </a:r>
          </a:p>
          <a:p>
            <a:pPr lvl="0" rtl="0">
              <a:lnSpc>
                <a:spcPct val="115000"/>
              </a:lnSpc>
              <a:spcBef>
                <a:spcPts val="0"/>
              </a:spcBef>
              <a:spcAft>
                <a:spcPts val="1600"/>
              </a:spcAft>
              <a:buNone/>
            </a:pPr>
            <a:r>
              <a:rPr lang="en" sz="1800" b="0" dirty="0"/>
              <a:t>How has the offender gained entry into the room?</a:t>
            </a:r>
          </a:p>
          <a:p>
            <a:pPr lvl="0" rtl="0">
              <a:lnSpc>
                <a:spcPct val="115000"/>
              </a:lnSpc>
              <a:spcBef>
                <a:spcPts val="0"/>
              </a:spcBef>
              <a:spcAft>
                <a:spcPts val="1600"/>
              </a:spcAft>
              <a:buNone/>
            </a:pPr>
            <a:r>
              <a:rPr lang="en" sz="1800" b="0" dirty="0"/>
              <a:t>What has helped the offender to commit the crime?</a:t>
            </a:r>
          </a:p>
          <a:p>
            <a:pPr lvl="0" rtl="0">
              <a:lnSpc>
                <a:spcPct val="115000"/>
              </a:lnSpc>
              <a:spcBef>
                <a:spcPts val="0"/>
              </a:spcBef>
              <a:spcAft>
                <a:spcPts val="1600"/>
              </a:spcAft>
              <a:buNone/>
            </a:pPr>
            <a:r>
              <a:rPr lang="en" sz="1800" b="0" dirty="0"/>
              <a:t>What could have prevented this crime?</a:t>
            </a:r>
          </a:p>
          <a:p>
            <a:pPr lvl="0" rtl="0">
              <a:lnSpc>
                <a:spcPct val="115000"/>
              </a:lnSpc>
              <a:spcBef>
                <a:spcPts val="0"/>
              </a:spcBef>
              <a:spcAft>
                <a:spcPts val="1600"/>
              </a:spcAft>
              <a:buNone/>
            </a:pPr>
            <a:endParaRPr dirty="0"/>
          </a:p>
        </p:txBody>
      </p:sp>
      <p:sp>
        <p:nvSpPr>
          <p:cNvPr id="122" name="Shape 122"/>
          <p:cNvSpPr txBox="1">
            <a:spLocks noGrp="1"/>
          </p:cNvSpPr>
          <p:nvPr>
            <p:ph type="body" idx="1"/>
          </p:nvPr>
        </p:nvSpPr>
        <p:spPr>
          <a:xfrm>
            <a:off x="3381100" y="307975"/>
            <a:ext cx="5451300" cy="4268700"/>
          </a:xfrm>
          <a:prstGeom prst="rect">
            <a:avLst/>
          </a:prstGeom>
        </p:spPr>
        <p:txBody>
          <a:bodyPr lIns="91425" tIns="91425" rIns="91425" bIns="91425" anchor="t" anchorCtr="0">
            <a:noAutofit/>
          </a:bodyPr>
          <a:lstStyle/>
          <a:p>
            <a:pPr lvl="0" rtl="0">
              <a:spcBef>
                <a:spcPts val="0"/>
              </a:spcBef>
              <a:buNone/>
            </a:pPr>
            <a:endParaRPr/>
          </a:p>
        </p:txBody>
      </p:sp>
      <p:pic>
        <p:nvPicPr>
          <p:cNvPr id="123" name="Shape 123"/>
          <p:cNvPicPr preferRelativeResize="0"/>
          <p:nvPr/>
        </p:nvPicPr>
        <p:blipFill>
          <a:blip r:embed="rId3">
            <a:alphaModFix/>
          </a:blip>
          <a:stretch>
            <a:fillRect/>
          </a:stretch>
        </p:blipFill>
        <p:spPr>
          <a:xfrm>
            <a:off x="3486578" y="76225"/>
            <a:ext cx="4686092"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284100" y="307975"/>
            <a:ext cx="2479800" cy="4268700"/>
          </a:xfrm>
          <a:prstGeom prst="rect">
            <a:avLst/>
          </a:prstGeom>
        </p:spPr>
        <p:txBody>
          <a:bodyPr lIns="91425" tIns="91425" rIns="91425" bIns="91425" anchor="t" anchorCtr="0">
            <a:noAutofit/>
          </a:bodyPr>
          <a:lstStyle/>
          <a:p>
            <a:pPr lvl="0" rtl="0">
              <a:spcBef>
                <a:spcPts val="0"/>
              </a:spcBef>
              <a:buNone/>
            </a:pPr>
            <a:endParaRPr b="1" dirty="0"/>
          </a:p>
          <a:p>
            <a:pPr lvl="0" rtl="0">
              <a:spcBef>
                <a:spcPts val="0"/>
              </a:spcBef>
              <a:buNone/>
            </a:pPr>
            <a:r>
              <a:rPr lang="en" dirty="0"/>
              <a:t>Identify ways in which a burglar could enter our classroom after </a:t>
            </a:r>
            <a:r>
              <a:rPr lang="en" dirty="0" smtClean="0"/>
              <a:t>hours.</a:t>
            </a:r>
            <a:endParaRPr lang="en" dirty="0"/>
          </a:p>
        </p:txBody>
      </p:sp>
      <p:sp>
        <p:nvSpPr>
          <p:cNvPr id="129" name="Shape 129"/>
          <p:cNvSpPr txBox="1">
            <a:spLocks noGrp="1"/>
          </p:cNvSpPr>
          <p:nvPr>
            <p:ph type="body" idx="1"/>
          </p:nvPr>
        </p:nvSpPr>
        <p:spPr>
          <a:xfrm>
            <a:off x="3381100" y="307975"/>
            <a:ext cx="5451300" cy="4268700"/>
          </a:xfrm>
          <a:prstGeom prst="rect">
            <a:avLst/>
          </a:prstGeom>
        </p:spPr>
        <p:txBody>
          <a:bodyPr lIns="91425" tIns="91425" rIns="91425" bIns="91425" anchor="t" anchorCtr="0">
            <a:noAutofit/>
          </a:bodyPr>
          <a:lstStyle/>
          <a:p>
            <a:pPr lvl="0">
              <a:spcBef>
                <a:spcPts val="0"/>
              </a:spcBef>
              <a:buNone/>
            </a:pPr>
            <a:endParaRPr sz="2400">
              <a:solidFill>
                <a:srgbClr val="000000"/>
              </a:solidFill>
            </a:endParaRPr>
          </a:p>
          <a:p>
            <a:pPr lvl="0">
              <a:spcBef>
                <a:spcPts val="0"/>
              </a:spcBef>
              <a:buNone/>
            </a:pPr>
            <a:r>
              <a:rPr lang="en" sz="2400">
                <a:solidFill>
                  <a:srgbClr val="000000"/>
                </a:solidFill>
              </a:rPr>
              <a:t>What items in our class could be valuable to an offender?</a:t>
            </a:r>
          </a:p>
          <a:p>
            <a:pPr lvl="0">
              <a:spcBef>
                <a:spcPts val="0"/>
              </a:spcBef>
              <a:buNone/>
            </a:pPr>
            <a:r>
              <a:rPr lang="en" sz="2400">
                <a:solidFill>
                  <a:srgbClr val="000000"/>
                </a:solidFill>
              </a:rPr>
              <a:t>Why could they be valuable?</a:t>
            </a:r>
          </a:p>
          <a:p>
            <a:pPr lvl="0">
              <a:spcBef>
                <a:spcPts val="0"/>
              </a:spcBef>
              <a:buNone/>
            </a:pPr>
            <a:r>
              <a:rPr lang="en" sz="2400">
                <a:solidFill>
                  <a:srgbClr val="000000"/>
                </a:solidFill>
              </a:rPr>
              <a:t>How are these items protected during school hours?</a:t>
            </a:r>
          </a:p>
          <a:p>
            <a:pPr lvl="0" rtl="0">
              <a:spcBef>
                <a:spcPts val="0"/>
              </a:spcBef>
              <a:buNone/>
            </a:pPr>
            <a:r>
              <a:rPr lang="en" sz="2400">
                <a:solidFill>
                  <a:srgbClr val="000000"/>
                </a:solidFill>
              </a:rPr>
              <a:t>How are these items protected after hours?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84100" y="307975"/>
            <a:ext cx="2621332" cy="4268700"/>
          </a:xfrm>
          <a:prstGeom prst="rect">
            <a:avLst/>
          </a:prstGeom>
        </p:spPr>
        <p:txBody>
          <a:bodyPr lIns="91425" tIns="91425" rIns="91425" bIns="91425" anchor="t" anchorCtr="0">
            <a:noAutofit/>
          </a:bodyPr>
          <a:lstStyle/>
          <a:p>
            <a:pPr lvl="0">
              <a:spcBef>
                <a:spcPts val="0"/>
              </a:spcBef>
              <a:buNone/>
            </a:pPr>
            <a:r>
              <a:rPr lang="en" dirty="0">
                <a:solidFill>
                  <a:srgbClr val="FF0000"/>
                </a:solidFill>
              </a:rPr>
              <a:t>15 minutes to...</a:t>
            </a:r>
          </a:p>
          <a:p>
            <a:pPr lvl="0" rtl="0">
              <a:spcBef>
                <a:spcPts val="0"/>
              </a:spcBef>
              <a:buNone/>
            </a:pPr>
            <a:endParaRPr dirty="0"/>
          </a:p>
          <a:p>
            <a:pPr lvl="0">
              <a:spcBef>
                <a:spcPts val="0"/>
              </a:spcBef>
              <a:buNone/>
            </a:pPr>
            <a:r>
              <a:rPr lang="en-NZ" dirty="0" smtClean="0"/>
              <a:t>I</a:t>
            </a:r>
            <a:r>
              <a:rPr lang="en" dirty="0" smtClean="0"/>
              <a:t>dentify elements </a:t>
            </a:r>
            <a:r>
              <a:rPr lang="en" dirty="0"/>
              <a:t>of Natural</a:t>
            </a:r>
          </a:p>
          <a:p>
            <a:pPr lvl="0" rtl="0">
              <a:spcBef>
                <a:spcPts val="0"/>
              </a:spcBef>
              <a:buNone/>
            </a:pPr>
            <a:r>
              <a:rPr lang="en" dirty="0" smtClean="0"/>
              <a:t>Surveillance. </a:t>
            </a:r>
            <a:endParaRPr lang="en" dirty="0"/>
          </a:p>
        </p:txBody>
      </p:sp>
      <p:sp>
        <p:nvSpPr>
          <p:cNvPr id="135" name="Shape 135"/>
          <p:cNvSpPr txBox="1">
            <a:spLocks noGrp="1"/>
          </p:cNvSpPr>
          <p:nvPr>
            <p:ph type="body" idx="1"/>
          </p:nvPr>
        </p:nvSpPr>
        <p:spPr>
          <a:xfrm>
            <a:off x="3381100" y="307975"/>
            <a:ext cx="5451300" cy="4662900"/>
          </a:xfrm>
          <a:prstGeom prst="rect">
            <a:avLst/>
          </a:prstGeom>
        </p:spPr>
        <p:txBody>
          <a:bodyPr lIns="91425" tIns="91425" rIns="91425" bIns="91425" anchor="t" anchorCtr="0">
            <a:noAutofit/>
          </a:bodyPr>
          <a:lstStyle/>
          <a:p>
            <a:pPr lvl="0">
              <a:spcBef>
                <a:spcPts val="0"/>
              </a:spcBef>
              <a:buNone/>
            </a:pPr>
            <a:r>
              <a:rPr lang="en" dirty="0">
                <a:solidFill>
                  <a:srgbClr val="000000"/>
                </a:solidFill>
              </a:rPr>
              <a:t>In groups of 4 do a </a:t>
            </a:r>
            <a:r>
              <a:rPr lang="en" u="sng" dirty="0">
                <a:solidFill>
                  <a:srgbClr val="000000"/>
                </a:solidFill>
              </a:rPr>
              <a:t>speedy circuit</a:t>
            </a:r>
            <a:r>
              <a:rPr lang="en" dirty="0">
                <a:solidFill>
                  <a:srgbClr val="000000"/>
                </a:solidFill>
              </a:rPr>
              <a:t> around our school and photograph </a:t>
            </a:r>
            <a:r>
              <a:rPr lang="en" b="1" u="sng" dirty="0">
                <a:solidFill>
                  <a:srgbClr val="000000"/>
                </a:solidFill>
              </a:rPr>
              <a:t>EVIDENCE</a:t>
            </a:r>
            <a:r>
              <a:rPr lang="en" dirty="0">
                <a:solidFill>
                  <a:srgbClr val="000000"/>
                </a:solidFill>
              </a:rPr>
              <a:t> of:</a:t>
            </a:r>
          </a:p>
          <a:p>
            <a:pPr marL="457200" lvl="0" indent="-317500" rtl="0">
              <a:spcBef>
                <a:spcPts val="0"/>
              </a:spcBef>
              <a:buClr>
                <a:srgbClr val="000000"/>
              </a:buClr>
              <a:buSzPct val="100000"/>
              <a:buChar char="➔"/>
            </a:pPr>
            <a:r>
              <a:rPr lang="en" sz="1050" dirty="0" smtClean="0">
                <a:solidFill>
                  <a:srgbClr val="000000"/>
                </a:solidFill>
              </a:rPr>
              <a:t>open </a:t>
            </a:r>
            <a:r>
              <a:rPr lang="en" sz="1050" dirty="0">
                <a:solidFill>
                  <a:srgbClr val="000000"/>
                </a:solidFill>
              </a:rPr>
              <a:t>lines of </a:t>
            </a:r>
            <a:r>
              <a:rPr lang="en" sz="1050" dirty="0" smtClean="0">
                <a:solidFill>
                  <a:srgbClr val="000000"/>
                </a:solidFill>
              </a:rPr>
              <a:t>sight, </a:t>
            </a:r>
            <a:r>
              <a:rPr lang="en" sz="1050" dirty="0">
                <a:solidFill>
                  <a:srgbClr val="000000"/>
                </a:solidFill>
              </a:rPr>
              <a:t>e.g. see through fences &amp; wind-breaks </a:t>
            </a:r>
          </a:p>
          <a:p>
            <a:pPr marL="457200" lvl="0" indent="-317500">
              <a:spcBef>
                <a:spcPts val="0"/>
              </a:spcBef>
              <a:buClr>
                <a:srgbClr val="000000"/>
              </a:buClr>
              <a:buSzPct val="100000"/>
              <a:buChar char="➔"/>
            </a:pPr>
            <a:r>
              <a:rPr lang="en" sz="1050" dirty="0" smtClean="0">
                <a:solidFill>
                  <a:srgbClr val="000000"/>
                </a:solidFill>
              </a:rPr>
              <a:t>foliage </a:t>
            </a:r>
            <a:r>
              <a:rPr lang="en" sz="1050" dirty="0">
                <a:solidFill>
                  <a:srgbClr val="000000"/>
                </a:solidFill>
              </a:rPr>
              <a:t>that doesn’t provide hiding </a:t>
            </a:r>
            <a:r>
              <a:rPr lang="en" sz="1050" dirty="0" smtClean="0">
                <a:solidFill>
                  <a:srgbClr val="000000"/>
                </a:solidFill>
              </a:rPr>
              <a:t>places, </a:t>
            </a:r>
            <a:r>
              <a:rPr lang="en" sz="1050" dirty="0">
                <a:solidFill>
                  <a:srgbClr val="000000"/>
                </a:solidFill>
              </a:rPr>
              <a:t>e.g no shrubs and lower branches of trees are cut off</a:t>
            </a:r>
          </a:p>
          <a:p>
            <a:pPr marL="457200" lvl="0" indent="-317500">
              <a:spcBef>
                <a:spcPts val="0"/>
              </a:spcBef>
              <a:buClr>
                <a:srgbClr val="000000"/>
              </a:buClr>
              <a:buSzPct val="100000"/>
              <a:buChar char="➔"/>
            </a:pPr>
            <a:r>
              <a:rPr lang="en-NZ" sz="1050" dirty="0" smtClean="0">
                <a:solidFill>
                  <a:srgbClr val="000000"/>
                </a:solidFill>
              </a:rPr>
              <a:t>l</a:t>
            </a:r>
            <a:r>
              <a:rPr lang="en" sz="1050" dirty="0" smtClean="0">
                <a:solidFill>
                  <a:srgbClr val="000000"/>
                </a:solidFill>
              </a:rPr>
              <a:t>ighting, </a:t>
            </a:r>
            <a:r>
              <a:rPr lang="en" sz="1050" dirty="0">
                <a:solidFill>
                  <a:srgbClr val="000000"/>
                </a:solidFill>
              </a:rPr>
              <a:t>e.g. sensor lighting</a:t>
            </a:r>
          </a:p>
          <a:p>
            <a:pPr marL="457200" lvl="0" indent="-317500" rtl="0">
              <a:spcBef>
                <a:spcPts val="0"/>
              </a:spcBef>
              <a:buClr>
                <a:srgbClr val="000000"/>
              </a:buClr>
              <a:buSzPct val="100000"/>
              <a:buChar char="➔"/>
            </a:pPr>
            <a:r>
              <a:rPr lang="en" sz="1050" dirty="0" smtClean="0">
                <a:solidFill>
                  <a:srgbClr val="000000"/>
                </a:solidFill>
              </a:rPr>
              <a:t>internal </a:t>
            </a:r>
            <a:r>
              <a:rPr lang="en" sz="1050" dirty="0">
                <a:solidFill>
                  <a:srgbClr val="000000"/>
                </a:solidFill>
              </a:rPr>
              <a:t>glass walls</a:t>
            </a:r>
          </a:p>
          <a:p>
            <a:pPr marL="457200" lvl="0" indent="-317500" rtl="0">
              <a:spcBef>
                <a:spcPts val="0"/>
              </a:spcBef>
              <a:buClr>
                <a:srgbClr val="000000"/>
              </a:buClr>
              <a:buSzPct val="100000"/>
              <a:buChar char="➔"/>
            </a:pPr>
            <a:r>
              <a:rPr lang="en" sz="1050" dirty="0" smtClean="0">
                <a:solidFill>
                  <a:srgbClr val="000000"/>
                </a:solidFill>
              </a:rPr>
              <a:t>neighbours </a:t>
            </a:r>
            <a:r>
              <a:rPr lang="en" sz="1050" dirty="0">
                <a:solidFill>
                  <a:srgbClr val="000000"/>
                </a:solidFill>
              </a:rPr>
              <a:t>who can watch and can report suspicious behaviour</a:t>
            </a:r>
          </a:p>
          <a:p>
            <a:pPr marL="457200" lvl="0" indent="-317500" rtl="0">
              <a:spcBef>
                <a:spcPts val="0"/>
              </a:spcBef>
              <a:buClr>
                <a:srgbClr val="000000"/>
              </a:buClr>
              <a:buSzPct val="100000"/>
              <a:buChar char="➔"/>
            </a:pPr>
            <a:r>
              <a:rPr lang="en" sz="1050" dirty="0" smtClean="0">
                <a:solidFill>
                  <a:srgbClr val="000000"/>
                </a:solidFill>
              </a:rPr>
              <a:t>community </a:t>
            </a:r>
            <a:r>
              <a:rPr lang="en" sz="1050" dirty="0">
                <a:solidFill>
                  <a:srgbClr val="000000"/>
                </a:solidFill>
              </a:rPr>
              <a:t>groups who use school facilities after hours</a:t>
            </a:r>
          </a:p>
          <a:p>
            <a:pPr marL="457200" lvl="0" indent="-317500" rtl="0">
              <a:spcBef>
                <a:spcPts val="0"/>
              </a:spcBef>
              <a:buClr>
                <a:srgbClr val="000000"/>
              </a:buClr>
              <a:buSzPct val="100000"/>
              <a:buChar char="➔"/>
            </a:pPr>
            <a:r>
              <a:rPr lang="en" sz="1050" dirty="0" smtClean="0">
                <a:solidFill>
                  <a:srgbClr val="000000"/>
                </a:solidFill>
              </a:rPr>
              <a:t>community </a:t>
            </a:r>
            <a:r>
              <a:rPr lang="en" sz="1050" dirty="0">
                <a:solidFill>
                  <a:srgbClr val="000000"/>
                </a:solidFill>
              </a:rPr>
              <a:t>safety </a:t>
            </a:r>
            <a:r>
              <a:rPr lang="en" sz="1050" dirty="0" smtClean="0">
                <a:solidFill>
                  <a:srgbClr val="000000"/>
                </a:solidFill>
              </a:rPr>
              <a:t>organisations, </a:t>
            </a:r>
            <a:r>
              <a:rPr lang="en" sz="1050" dirty="0">
                <a:solidFill>
                  <a:srgbClr val="000000"/>
                </a:solidFill>
              </a:rPr>
              <a:t>e.g. community patrol checks, neighbourhood support, security company patrols</a:t>
            </a:r>
          </a:p>
          <a:p>
            <a:pPr marL="457200" lvl="0" indent="-317500" rtl="0">
              <a:spcBef>
                <a:spcPts val="0"/>
              </a:spcBef>
              <a:buClr>
                <a:srgbClr val="000000"/>
              </a:buClr>
              <a:buSzPct val="100000"/>
              <a:buChar char="➔"/>
            </a:pPr>
            <a:r>
              <a:rPr lang="en" sz="1050" dirty="0" smtClean="0">
                <a:solidFill>
                  <a:srgbClr val="000000"/>
                </a:solidFill>
              </a:rPr>
              <a:t>passing </a:t>
            </a:r>
            <a:r>
              <a:rPr lang="en" sz="1050" dirty="0">
                <a:solidFill>
                  <a:srgbClr val="000000"/>
                </a:solidFill>
              </a:rPr>
              <a:t>vehicular &amp; foot traffic who can report suspicious </a:t>
            </a:r>
            <a:r>
              <a:rPr lang="en" sz="1050" dirty="0" smtClean="0">
                <a:solidFill>
                  <a:srgbClr val="000000"/>
                </a:solidFill>
              </a:rPr>
              <a:t>behaviour.</a:t>
            </a:r>
            <a:endParaRPr lang="en" sz="1050" dirty="0">
              <a:solidFill>
                <a:srgbClr val="000000"/>
              </a:solidFill>
            </a:endParaRPr>
          </a:p>
          <a:p>
            <a:pPr lvl="0" rtl="0">
              <a:spcBef>
                <a:spcPts val="0"/>
              </a:spcBef>
              <a:buNone/>
            </a:pPr>
            <a:r>
              <a:rPr lang="en" sz="1050" dirty="0">
                <a:solidFill>
                  <a:srgbClr val="FF0000"/>
                </a:solidFill>
              </a:rPr>
              <a:t>Allocate group roles: LEADER, time keeper, photographer.  </a:t>
            </a:r>
            <a:r>
              <a:rPr lang="en" sz="1050" dirty="0" smtClean="0">
                <a:solidFill>
                  <a:srgbClr val="FF0000"/>
                </a:solidFill>
              </a:rPr>
              <a:t>You </a:t>
            </a:r>
            <a:r>
              <a:rPr lang="en" sz="1050" dirty="0">
                <a:solidFill>
                  <a:srgbClr val="FF0000"/>
                </a:solidFill>
              </a:rPr>
              <a:t>are all IDEA generators!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284100" y="307975"/>
            <a:ext cx="2479800" cy="4268700"/>
          </a:xfrm>
          <a:prstGeom prst="rect">
            <a:avLst/>
          </a:prstGeom>
        </p:spPr>
        <p:txBody>
          <a:bodyPr lIns="91425" tIns="91425" rIns="91425" bIns="91425" anchor="t" anchorCtr="0">
            <a:noAutofit/>
          </a:bodyPr>
          <a:lstStyle/>
          <a:p>
            <a:pPr lvl="0">
              <a:spcBef>
                <a:spcPts val="0"/>
              </a:spcBef>
              <a:buNone/>
            </a:pPr>
            <a:r>
              <a:rPr lang="en" dirty="0">
                <a:solidFill>
                  <a:srgbClr val="FF0000"/>
                </a:solidFill>
              </a:rPr>
              <a:t>What about us?</a:t>
            </a:r>
          </a:p>
          <a:p>
            <a:pPr lvl="0" rtl="0">
              <a:spcBef>
                <a:spcPts val="0"/>
              </a:spcBef>
              <a:buNone/>
            </a:pPr>
            <a:endParaRPr dirty="0">
              <a:solidFill>
                <a:srgbClr val="FF0000"/>
              </a:solidFill>
            </a:endParaRPr>
          </a:p>
          <a:p>
            <a:pPr lvl="0" rtl="0">
              <a:spcBef>
                <a:spcPts val="0"/>
              </a:spcBef>
              <a:buNone/>
            </a:pPr>
            <a:r>
              <a:rPr lang="en" dirty="0"/>
              <a:t>Applying what we have learned to  our </a:t>
            </a:r>
            <a:r>
              <a:rPr lang="en" dirty="0" smtClean="0"/>
              <a:t>classroom. </a:t>
            </a:r>
            <a:endParaRPr lang="en" dirty="0"/>
          </a:p>
        </p:txBody>
      </p:sp>
      <p:sp>
        <p:nvSpPr>
          <p:cNvPr id="141" name="Shape 141"/>
          <p:cNvSpPr txBox="1">
            <a:spLocks noGrp="1"/>
          </p:cNvSpPr>
          <p:nvPr>
            <p:ph type="body" idx="1"/>
          </p:nvPr>
        </p:nvSpPr>
        <p:spPr>
          <a:xfrm>
            <a:off x="3381100" y="307975"/>
            <a:ext cx="5451300" cy="4662900"/>
          </a:xfrm>
          <a:prstGeom prst="rect">
            <a:avLst/>
          </a:prstGeom>
        </p:spPr>
        <p:txBody>
          <a:bodyPr lIns="91425" tIns="91425" rIns="91425" bIns="91425" anchor="t" anchorCtr="0">
            <a:noAutofit/>
          </a:bodyPr>
          <a:lstStyle/>
          <a:p>
            <a:pPr lvl="0">
              <a:spcBef>
                <a:spcPts val="0"/>
              </a:spcBef>
              <a:buNone/>
            </a:pPr>
            <a:endParaRPr dirty="0">
              <a:solidFill>
                <a:srgbClr val="000000"/>
              </a:solidFill>
            </a:endParaRPr>
          </a:p>
          <a:p>
            <a:pPr lvl="0">
              <a:spcBef>
                <a:spcPts val="0"/>
              </a:spcBef>
              <a:buNone/>
            </a:pPr>
            <a:r>
              <a:rPr lang="en" dirty="0">
                <a:solidFill>
                  <a:srgbClr val="000000"/>
                </a:solidFill>
              </a:rPr>
              <a:t>Where is there good </a:t>
            </a:r>
            <a:r>
              <a:rPr lang="en" dirty="0">
                <a:solidFill>
                  <a:srgbClr val="FF0000"/>
                </a:solidFill>
              </a:rPr>
              <a:t>natural surveillance?</a:t>
            </a:r>
          </a:p>
          <a:p>
            <a:pPr lvl="0">
              <a:spcBef>
                <a:spcPts val="0"/>
              </a:spcBef>
              <a:buNone/>
            </a:pPr>
            <a:r>
              <a:rPr lang="en" dirty="0">
                <a:solidFill>
                  <a:srgbClr val="000000"/>
                </a:solidFill>
              </a:rPr>
              <a:t>Where is there poor </a:t>
            </a:r>
            <a:r>
              <a:rPr lang="en" dirty="0">
                <a:solidFill>
                  <a:srgbClr val="FF0000"/>
                </a:solidFill>
              </a:rPr>
              <a:t>natural surveillance?</a:t>
            </a:r>
          </a:p>
          <a:p>
            <a:pPr lvl="0">
              <a:spcBef>
                <a:spcPts val="0"/>
              </a:spcBef>
              <a:buNone/>
            </a:pPr>
            <a:r>
              <a:rPr lang="en" dirty="0" smtClean="0">
                <a:solidFill>
                  <a:srgbClr val="000000"/>
                </a:solidFill>
              </a:rPr>
              <a:t>How </a:t>
            </a:r>
            <a:r>
              <a:rPr lang="en" dirty="0">
                <a:solidFill>
                  <a:srgbClr val="000000"/>
                </a:solidFill>
              </a:rPr>
              <a:t>visible are the valuables in our classroom?</a:t>
            </a:r>
          </a:p>
          <a:p>
            <a:pPr lvl="0">
              <a:spcBef>
                <a:spcPts val="0"/>
              </a:spcBef>
              <a:buNone/>
            </a:pPr>
            <a:r>
              <a:rPr lang="en" dirty="0">
                <a:solidFill>
                  <a:srgbClr val="000000"/>
                </a:solidFill>
              </a:rPr>
              <a:t>What can people see from the outside looking in?</a:t>
            </a:r>
          </a:p>
          <a:p>
            <a:pPr lvl="0" rtl="0">
              <a:spcBef>
                <a:spcPts val="0"/>
              </a:spcBef>
              <a:buNone/>
            </a:pPr>
            <a:r>
              <a:rPr lang="en" dirty="0">
                <a:solidFill>
                  <a:srgbClr val="000000"/>
                </a:solidFill>
              </a:rPr>
              <a:t>How could we limit visibility into our classroom after school hours?</a:t>
            </a:r>
          </a:p>
          <a:p>
            <a:pPr lvl="0" rtl="0">
              <a:spcBef>
                <a:spcPts val="0"/>
              </a:spcBef>
              <a:buNone/>
            </a:pPr>
            <a:endParaRPr sz="14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a:t>How does the environment affect our safety?</a:t>
            </a:r>
          </a:p>
        </p:txBody>
      </p:sp>
      <p:sp>
        <p:nvSpPr>
          <p:cNvPr id="68" name="Shape 6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solidFill>
                  <a:srgbClr val="000000"/>
                </a:solidFill>
              </a:rPr>
              <a:t>Learning </a:t>
            </a:r>
            <a:r>
              <a:rPr lang="en" dirty="0" smtClean="0">
                <a:solidFill>
                  <a:srgbClr val="000000"/>
                </a:solidFill>
              </a:rPr>
              <a:t>intentions:</a:t>
            </a:r>
            <a:endParaRPr lang="en" dirty="0">
              <a:solidFill>
                <a:srgbClr val="000000"/>
              </a:solidFill>
            </a:endParaRPr>
          </a:p>
          <a:p>
            <a:pPr lvl="0">
              <a:spcBef>
                <a:spcPts val="0"/>
              </a:spcBef>
              <a:buNone/>
            </a:pPr>
            <a:endParaRPr dirty="0">
              <a:solidFill>
                <a:srgbClr val="000000"/>
              </a:solidFill>
            </a:endParaRPr>
          </a:p>
          <a:p>
            <a:pPr marL="457200" lvl="0" indent="-280988" rtl="0">
              <a:spcBef>
                <a:spcPts val="0"/>
              </a:spcBef>
              <a:buClr>
                <a:srgbClr val="000000"/>
              </a:buClr>
            </a:pPr>
            <a:r>
              <a:rPr lang="en" b="1" dirty="0">
                <a:solidFill>
                  <a:srgbClr val="000000"/>
                </a:solidFill>
              </a:rPr>
              <a:t>Identify examples </a:t>
            </a:r>
            <a:r>
              <a:rPr lang="en" dirty="0">
                <a:solidFill>
                  <a:srgbClr val="000000"/>
                </a:solidFill>
              </a:rPr>
              <a:t>of the </a:t>
            </a:r>
            <a:r>
              <a:rPr lang="en" dirty="0">
                <a:solidFill>
                  <a:srgbClr val="FF0000"/>
                </a:solidFill>
              </a:rPr>
              <a:t>principle of natural surveillance</a:t>
            </a:r>
            <a:r>
              <a:rPr lang="en" dirty="0">
                <a:solidFill>
                  <a:srgbClr val="000000"/>
                </a:solidFill>
              </a:rPr>
              <a:t> within our </a:t>
            </a:r>
            <a:r>
              <a:rPr lang="en" dirty="0" smtClean="0">
                <a:solidFill>
                  <a:srgbClr val="000000"/>
                </a:solidFill>
              </a:rPr>
              <a:t>school.</a:t>
            </a:r>
            <a:endParaRPr lang="en" dirty="0">
              <a:solidFill>
                <a:srgbClr val="000000"/>
              </a:solidFill>
            </a:endParaRPr>
          </a:p>
          <a:p>
            <a:pPr lvl="0" rtl="0">
              <a:spcBef>
                <a:spcPts val="0"/>
              </a:spcBef>
              <a:buNone/>
            </a:pPr>
            <a:endParaRPr dirty="0">
              <a:solidFill>
                <a:srgbClr val="000000"/>
              </a:solidFill>
            </a:endParaRPr>
          </a:p>
          <a:p>
            <a:pPr marL="176213" lvl="0">
              <a:spcBef>
                <a:spcPts val="0"/>
              </a:spcBef>
              <a:buClr>
                <a:srgbClr val="000000"/>
              </a:buClr>
            </a:pPr>
            <a:r>
              <a:rPr lang="en" b="1" dirty="0">
                <a:solidFill>
                  <a:srgbClr val="000000"/>
                </a:solidFill>
              </a:rPr>
              <a:t>Explain how we can use </a:t>
            </a:r>
            <a:r>
              <a:rPr lang="en" dirty="0">
                <a:solidFill>
                  <a:srgbClr val="000000"/>
                </a:solidFill>
              </a:rPr>
              <a:t>the </a:t>
            </a:r>
            <a:r>
              <a:rPr lang="en" dirty="0">
                <a:solidFill>
                  <a:srgbClr val="FF0000"/>
                </a:solidFill>
              </a:rPr>
              <a:t>principle of natural surveillance</a:t>
            </a:r>
            <a:r>
              <a:rPr lang="en" dirty="0">
                <a:solidFill>
                  <a:srgbClr val="000000"/>
                </a:solidFill>
              </a:rPr>
              <a:t> to improve safety at our school.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What is Natural Surveillance?</a:t>
            </a:r>
          </a:p>
        </p:txBody>
      </p:sp>
      <p:sp>
        <p:nvSpPr>
          <p:cNvPr id="74" name="Shape 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buNone/>
            </a:pPr>
            <a:endParaRPr b="1" dirty="0">
              <a:solidFill>
                <a:srgbClr val="000000"/>
              </a:solidFill>
            </a:endParaRPr>
          </a:p>
          <a:p>
            <a:pPr lvl="0" rtl="0">
              <a:spcBef>
                <a:spcPts val="0"/>
              </a:spcBef>
              <a:buNone/>
            </a:pPr>
            <a:r>
              <a:rPr lang="en" b="1" dirty="0">
                <a:solidFill>
                  <a:srgbClr val="FF0000"/>
                </a:solidFill>
              </a:rPr>
              <a:t>NS in an environment allows people to see and be </a:t>
            </a:r>
            <a:r>
              <a:rPr lang="en" b="1" dirty="0" smtClean="0">
                <a:solidFill>
                  <a:srgbClr val="FF0000"/>
                </a:solidFill>
              </a:rPr>
              <a:t>seen.</a:t>
            </a:r>
            <a:endParaRPr lang="en" b="1" dirty="0">
              <a:solidFill>
                <a:srgbClr val="FF0000"/>
              </a:solidFill>
            </a:endParaRPr>
          </a:p>
          <a:p>
            <a:pPr lvl="0" rtl="0">
              <a:spcBef>
                <a:spcPts val="0"/>
              </a:spcBef>
              <a:buNone/>
            </a:pPr>
            <a:r>
              <a:rPr lang="en" dirty="0">
                <a:solidFill>
                  <a:srgbClr val="000000"/>
                </a:solidFill>
              </a:rPr>
              <a:t>NS </a:t>
            </a:r>
            <a:r>
              <a:rPr lang="en" dirty="0">
                <a:solidFill>
                  <a:srgbClr val="FF0000"/>
                </a:solidFill>
              </a:rPr>
              <a:t>deters crime</a:t>
            </a:r>
            <a:r>
              <a:rPr lang="en" dirty="0">
                <a:solidFill>
                  <a:srgbClr val="000000"/>
                </a:solidFill>
              </a:rPr>
              <a:t> because people do not want to be seen committing </a:t>
            </a:r>
            <a:r>
              <a:rPr lang="en" dirty="0" smtClean="0">
                <a:solidFill>
                  <a:srgbClr val="000000"/>
                </a:solidFill>
              </a:rPr>
              <a:t>offences.</a:t>
            </a:r>
            <a:endParaRPr lang="en" dirty="0">
              <a:solidFill>
                <a:srgbClr val="000000"/>
              </a:solidFill>
            </a:endParaRPr>
          </a:p>
          <a:p>
            <a:pPr lvl="0" rtl="0">
              <a:spcBef>
                <a:spcPts val="0"/>
              </a:spcBef>
              <a:buNone/>
            </a:pPr>
            <a:r>
              <a:rPr lang="en" dirty="0">
                <a:solidFill>
                  <a:srgbClr val="000000"/>
                </a:solidFill>
              </a:rPr>
              <a:t>NS can be improved by:</a:t>
            </a:r>
          </a:p>
          <a:p>
            <a:pPr marL="176213" lvl="0" indent="-176213" rtl="0">
              <a:spcBef>
                <a:spcPts val="0"/>
              </a:spcBef>
              <a:buClr>
                <a:srgbClr val="000000"/>
              </a:buClr>
              <a:buChar char="-"/>
            </a:pPr>
            <a:r>
              <a:rPr lang="en" dirty="0" smtClean="0">
                <a:solidFill>
                  <a:srgbClr val="000000"/>
                </a:solidFill>
              </a:rPr>
              <a:t>using </a:t>
            </a:r>
            <a:r>
              <a:rPr lang="en" dirty="0">
                <a:solidFill>
                  <a:srgbClr val="000000"/>
                </a:solidFill>
              </a:rPr>
              <a:t>materials that people can see through</a:t>
            </a:r>
          </a:p>
          <a:p>
            <a:pPr marL="176213" lvl="0" indent="-176213" rtl="0">
              <a:spcBef>
                <a:spcPts val="0"/>
              </a:spcBef>
              <a:buClr>
                <a:srgbClr val="000000"/>
              </a:buClr>
              <a:buChar char="-"/>
            </a:pPr>
            <a:r>
              <a:rPr lang="en" dirty="0" smtClean="0">
                <a:solidFill>
                  <a:srgbClr val="000000"/>
                </a:solidFill>
              </a:rPr>
              <a:t>designing </a:t>
            </a:r>
            <a:r>
              <a:rPr lang="en" dirty="0">
                <a:solidFill>
                  <a:srgbClr val="000000"/>
                </a:solidFill>
              </a:rPr>
              <a:t>environments where people have clear sightlines</a:t>
            </a:r>
          </a:p>
          <a:p>
            <a:pPr marL="176213" lvl="0" indent="-176213">
              <a:spcBef>
                <a:spcPts val="0"/>
              </a:spcBef>
              <a:buClr>
                <a:srgbClr val="000000"/>
              </a:buClr>
              <a:buChar char="-"/>
            </a:pPr>
            <a:r>
              <a:rPr lang="en" dirty="0" smtClean="0">
                <a:solidFill>
                  <a:srgbClr val="000000"/>
                </a:solidFill>
              </a:rPr>
              <a:t>encouraging </a:t>
            </a:r>
            <a:r>
              <a:rPr lang="en" dirty="0">
                <a:solidFill>
                  <a:srgbClr val="000000"/>
                </a:solidFill>
              </a:rPr>
              <a:t>people to use the environment so there are more people seeing what is happening in that </a:t>
            </a:r>
            <a:r>
              <a:rPr lang="en" dirty="0" smtClean="0">
                <a:solidFill>
                  <a:srgbClr val="000000"/>
                </a:solidFill>
              </a:rPr>
              <a:t>environment.</a:t>
            </a:r>
            <a:endParaRPr lang="en" dirty="0">
              <a:solidFill>
                <a:srgbClr val="000000"/>
              </a:solidFill>
            </a:endParaRPr>
          </a:p>
        </p:txBody>
      </p:sp>
      <p:pic>
        <p:nvPicPr>
          <p:cNvPr id="75" name="Shape 75" descr="Close-up of a blue eye : Free ..."/>
          <p:cNvPicPr preferRelativeResize="0"/>
          <p:nvPr/>
        </p:nvPicPr>
        <p:blipFill>
          <a:blip r:embed="rId3">
            <a:alphaModFix/>
          </a:blip>
          <a:stretch>
            <a:fillRect/>
          </a:stretch>
        </p:blipFill>
        <p:spPr>
          <a:xfrm>
            <a:off x="6688393" y="656303"/>
            <a:ext cx="2023281" cy="10705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84100" y="307975"/>
            <a:ext cx="2606584" cy="4268700"/>
          </a:xfrm>
          <a:prstGeom prst="rect">
            <a:avLst/>
          </a:prstGeom>
        </p:spPr>
        <p:txBody>
          <a:bodyPr lIns="91425" tIns="91425" rIns="91425" bIns="91425" anchor="t" anchorCtr="0">
            <a:noAutofit/>
          </a:bodyPr>
          <a:lstStyle/>
          <a:p>
            <a:pPr lvl="0" rtl="0">
              <a:spcBef>
                <a:spcPts val="0"/>
              </a:spcBef>
              <a:buNone/>
            </a:pPr>
            <a:r>
              <a:rPr lang="en" b="1" dirty="0"/>
              <a:t>YOUR TURN: </a:t>
            </a:r>
          </a:p>
          <a:p>
            <a:pPr lvl="0">
              <a:spcBef>
                <a:spcPts val="0"/>
              </a:spcBef>
              <a:buNone/>
            </a:pPr>
            <a:r>
              <a:rPr lang="en" b="1" dirty="0"/>
              <a:t>Apply the principle of NS to the photos of a burglary in a </a:t>
            </a:r>
            <a:r>
              <a:rPr lang="en" b="1" dirty="0" smtClean="0"/>
              <a:t>school.</a:t>
            </a:r>
            <a:endParaRPr lang="en" b="1" dirty="0"/>
          </a:p>
        </p:txBody>
      </p:sp>
      <p:sp>
        <p:nvSpPr>
          <p:cNvPr id="81" name="Shape 81"/>
          <p:cNvSpPr txBox="1">
            <a:spLocks noGrp="1"/>
          </p:cNvSpPr>
          <p:nvPr>
            <p:ph type="body" idx="1"/>
          </p:nvPr>
        </p:nvSpPr>
        <p:spPr>
          <a:xfrm>
            <a:off x="3381100" y="307825"/>
            <a:ext cx="5451300" cy="4268700"/>
          </a:xfrm>
          <a:prstGeom prst="rect">
            <a:avLst/>
          </a:prstGeom>
        </p:spPr>
        <p:txBody>
          <a:bodyPr lIns="91425" tIns="91425" rIns="91425" bIns="91425" anchor="t" anchorCtr="0">
            <a:noAutofit/>
          </a:bodyPr>
          <a:lstStyle/>
          <a:p>
            <a:pPr lvl="0" rtl="0">
              <a:spcBef>
                <a:spcPts val="0"/>
              </a:spcBef>
              <a:buNone/>
            </a:pPr>
            <a:endParaRPr i="1"/>
          </a:p>
          <a:p>
            <a:pPr lvl="0" rtl="0">
              <a:spcBef>
                <a:spcPts val="0"/>
              </a:spcBef>
              <a:buNone/>
            </a:pPr>
            <a:r>
              <a:rPr lang="en" i="1"/>
              <a:t>What has happened?</a:t>
            </a:r>
          </a:p>
          <a:p>
            <a:pPr lvl="0" rtl="0">
              <a:spcBef>
                <a:spcPts val="0"/>
              </a:spcBef>
              <a:buNone/>
            </a:pPr>
            <a:r>
              <a:rPr lang="en" i="1"/>
              <a:t>Where has this happened?</a:t>
            </a:r>
          </a:p>
          <a:p>
            <a:pPr lvl="0" rtl="0">
              <a:spcBef>
                <a:spcPts val="0"/>
              </a:spcBef>
              <a:buNone/>
            </a:pPr>
            <a:r>
              <a:rPr lang="en" i="1"/>
              <a:t>How has the offender gained entry into the room?</a:t>
            </a:r>
          </a:p>
          <a:p>
            <a:pPr lvl="0" rtl="0">
              <a:spcBef>
                <a:spcPts val="0"/>
              </a:spcBef>
              <a:buNone/>
            </a:pPr>
            <a:r>
              <a:rPr lang="en" i="1"/>
              <a:t>What has helped the offender to commit the crime?</a:t>
            </a:r>
          </a:p>
          <a:p>
            <a:pPr lvl="0">
              <a:spcBef>
                <a:spcPts val="0"/>
              </a:spcBef>
              <a:buNone/>
            </a:pPr>
            <a:r>
              <a:rPr lang="en" i="1"/>
              <a:t>What could have prevented this crime?</a:t>
            </a:r>
          </a:p>
          <a:p>
            <a:pPr lvl="0">
              <a:spcBef>
                <a:spcPts val="0"/>
              </a:spcBef>
              <a:buNone/>
            </a:pPr>
            <a:r>
              <a:rPr lang="en" i="1"/>
              <a:t>What features would have helped to prevent this crime?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56525" y="307975"/>
            <a:ext cx="2925000" cy="4680000"/>
          </a:xfrm>
          <a:prstGeom prst="rect">
            <a:avLst/>
          </a:prstGeom>
          <a:ln w="9525" cap="flat" cmpd="sng">
            <a:no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endParaRPr sz="1800" b="0" dirty="0"/>
          </a:p>
          <a:p>
            <a:pPr lvl="0" rtl="0">
              <a:lnSpc>
                <a:spcPct val="115000"/>
              </a:lnSpc>
              <a:spcBef>
                <a:spcPts val="0"/>
              </a:spcBef>
              <a:spcAft>
                <a:spcPts val="1600"/>
              </a:spcAft>
              <a:buNone/>
            </a:pPr>
            <a:r>
              <a:rPr lang="en" sz="1800" b="0" dirty="0"/>
              <a:t>What has happened?</a:t>
            </a:r>
          </a:p>
          <a:p>
            <a:pPr lvl="0" rtl="0">
              <a:lnSpc>
                <a:spcPct val="115000"/>
              </a:lnSpc>
              <a:spcBef>
                <a:spcPts val="0"/>
              </a:spcBef>
              <a:spcAft>
                <a:spcPts val="1600"/>
              </a:spcAft>
              <a:buNone/>
            </a:pPr>
            <a:r>
              <a:rPr lang="en" sz="1800" b="0" dirty="0"/>
              <a:t>Where has this happened?</a:t>
            </a:r>
          </a:p>
          <a:p>
            <a:pPr lvl="0" rtl="0">
              <a:lnSpc>
                <a:spcPct val="115000"/>
              </a:lnSpc>
              <a:spcBef>
                <a:spcPts val="0"/>
              </a:spcBef>
              <a:spcAft>
                <a:spcPts val="1600"/>
              </a:spcAft>
              <a:buNone/>
            </a:pPr>
            <a:r>
              <a:rPr lang="en" sz="1800" b="0" dirty="0"/>
              <a:t>How has the offender gained entry into the room?</a:t>
            </a:r>
          </a:p>
          <a:p>
            <a:pPr lvl="0" rtl="0">
              <a:lnSpc>
                <a:spcPct val="115000"/>
              </a:lnSpc>
              <a:spcBef>
                <a:spcPts val="0"/>
              </a:spcBef>
              <a:spcAft>
                <a:spcPts val="1600"/>
              </a:spcAft>
              <a:buNone/>
            </a:pPr>
            <a:r>
              <a:rPr lang="en" sz="1800" b="0" dirty="0"/>
              <a:t>What has helped the offender to commit the crime?</a:t>
            </a:r>
          </a:p>
          <a:p>
            <a:pPr lvl="0" rtl="0">
              <a:lnSpc>
                <a:spcPct val="115000"/>
              </a:lnSpc>
              <a:spcBef>
                <a:spcPts val="0"/>
              </a:spcBef>
              <a:spcAft>
                <a:spcPts val="1600"/>
              </a:spcAft>
              <a:buNone/>
            </a:pPr>
            <a:endParaRPr sz="1800" b="0" dirty="0"/>
          </a:p>
          <a:p>
            <a:pPr lvl="0" rtl="0">
              <a:lnSpc>
                <a:spcPct val="115000"/>
              </a:lnSpc>
              <a:spcBef>
                <a:spcPts val="0"/>
              </a:spcBef>
              <a:spcAft>
                <a:spcPts val="1600"/>
              </a:spcAft>
              <a:buNone/>
            </a:pPr>
            <a:endParaRPr dirty="0"/>
          </a:p>
        </p:txBody>
      </p:sp>
      <p:sp>
        <p:nvSpPr>
          <p:cNvPr id="87" name="Shape 87"/>
          <p:cNvSpPr txBox="1">
            <a:spLocks noGrp="1"/>
          </p:cNvSpPr>
          <p:nvPr>
            <p:ph type="body" idx="1"/>
          </p:nvPr>
        </p:nvSpPr>
        <p:spPr>
          <a:xfrm>
            <a:off x="3381100" y="307975"/>
            <a:ext cx="5451300" cy="4268700"/>
          </a:xfrm>
          <a:prstGeom prst="rect">
            <a:avLst/>
          </a:prstGeom>
        </p:spPr>
        <p:txBody>
          <a:bodyPr lIns="91425" tIns="91425" rIns="91425" bIns="91425" anchor="t" anchorCtr="0">
            <a:noAutofit/>
          </a:bodyPr>
          <a:lstStyle/>
          <a:p>
            <a:pPr lvl="0">
              <a:spcBef>
                <a:spcPts val="0"/>
              </a:spcBef>
              <a:buNone/>
            </a:pPr>
            <a:endParaRPr/>
          </a:p>
        </p:txBody>
      </p:sp>
      <p:pic>
        <p:nvPicPr>
          <p:cNvPr id="88" name="Shape 88"/>
          <p:cNvPicPr preferRelativeResize="0"/>
          <p:nvPr/>
        </p:nvPicPr>
        <p:blipFill>
          <a:blip r:embed="rId3">
            <a:alphaModFix/>
          </a:blip>
          <a:stretch>
            <a:fillRect/>
          </a:stretch>
        </p:blipFill>
        <p:spPr>
          <a:xfrm>
            <a:off x="3320675" y="89037"/>
            <a:ext cx="5255511" cy="47041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56525" y="307975"/>
            <a:ext cx="2925000" cy="4680000"/>
          </a:xfrm>
          <a:prstGeom prst="rect">
            <a:avLst/>
          </a:prstGeom>
          <a:ln w="9525" cap="flat" cmpd="sng">
            <a:no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endParaRPr sz="1800" b="0" dirty="0"/>
          </a:p>
          <a:p>
            <a:pPr lvl="0" rtl="0">
              <a:lnSpc>
                <a:spcPct val="115000"/>
              </a:lnSpc>
              <a:spcBef>
                <a:spcPts val="0"/>
              </a:spcBef>
              <a:spcAft>
                <a:spcPts val="1600"/>
              </a:spcAft>
              <a:buNone/>
            </a:pPr>
            <a:r>
              <a:rPr lang="en" sz="1800" b="0" dirty="0"/>
              <a:t>How has the offender gained entry into the room?</a:t>
            </a:r>
          </a:p>
          <a:p>
            <a:pPr lvl="0" rtl="0">
              <a:lnSpc>
                <a:spcPct val="115000"/>
              </a:lnSpc>
              <a:spcBef>
                <a:spcPts val="0"/>
              </a:spcBef>
              <a:spcAft>
                <a:spcPts val="1600"/>
              </a:spcAft>
              <a:buNone/>
            </a:pPr>
            <a:r>
              <a:rPr lang="en" sz="1800" b="0" dirty="0"/>
              <a:t>What has helped the offender to commit the crime?</a:t>
            </a:r>
          </a:p>
          <a:p>
            <a:pPr lvl="0" rtl="0">
              <a:lnSpc>
                <a:spcPct val="115000"/>
              </a:lnSpc>
              <a:spcBef>
                <a:spcPts val="0"/>
              </a:spcBef>
              <a:spcAft>
                <a:spcPts val="1600"/>
              </a:spcAft>
              <a:buNone/>
            </a:pPr>
            <a:r>
              <a:rPr lang="en" sz="1800" b="0" dirty="0"/>
              <a:t>What could have prevented this crime?</a:t>
            </a:r>
          </a:p>
          <a:p>
            <a:pPr lvl="0" rtl="0">
              <a:lnSpc>
                <a:spcPct val="115000"/>
              </a:lnSpc>
              <a:spcBef>
                <a:spcPts val="0"/>
              </a:spcBef>
              <a:spcAft>
                <a:spcPts val="1600"/>
              </a:spcAft>
              <a:buNone/>
            </a:pPr>
            <a:endParaRPr dirty="0"/>
          </a:p>
        </p:txBody>
      </p:sp>
      <p:sp>
        <p:nvSpPr>
          <p:cNvPr id="94" name="Shape 94"/>
          <p:cNvSpPr txBox="1">
            <a:spLocks noGrp="1"/>
          </p:cNvSpPr>
          <p:nvPr>
            <p:ph type="body" idx="1"/>
          </p:nvPr>
        </p:nvSpPr>
        <p:spPr>
          <a:xfrm>
            <a:off x="3381100" y="307975"/>
            <a:ext cx="5451300" cy="4268700"/>
          </a:xfrm>
          <a:prstGeom prst="rect">
            <a:avLst/>
          </a:prstGeom>
        </p:spPr>
        <p:txBody>
          <a:bodyPr lIns="91425" tIns="91425" rIns="91425" bIns="91425" anchor="t" anchorCtr="0">
            <a:noAutofit/>
          </a:bodyPr>
          <a:lstStyle/>
          <a:p>
            <a:pPr lvl="0" rtl="0">
              <a:spcBef>
                <a:spcPts val="0"/>
              </a:spcBef>
              <a:buNone/>
            </a:pPr>
            <a:endParaRPr/>
          </a:p>
        </p:txBody>
      </p:sp>
      <p:pic>
        <p:nvPicPr>
          <p:cNvPr id="95" name="Shape 95"/>
          <p:cNvPicPr preferRelativeResize="0"/>
          <p:nvPr/>
        </p:nvPicPr>
        <p:blipFill>
          <a:blip r:embed="rId3">
            <a:alphaModFix/>
          </a:blip>
          <a:stretch>
            <a:fillRect/>
          </a:stretch>
        </p:blipFill>
        <p:spPr>
          <a:xfrm>
            <a:off x="2967035" y="231749"/>
            <a:ext cx="6279427" cy="4679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56525" y="307975"/>
            <a:ext cx="2925000" cy="4680000"/>
          </a:xfrm>
          <a:prstGeom prst="rect">
            <a:avLst/>
          </a:prstGeom>
          <a:ln w="9525" cap="flat" cmpd="sng">
            <a:no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endParaRPr sz="1800" b="0" dirty="0"/>
          </a:p>
          <a:p>
            <a:pPr lvl="0" rtl="0">
              <a:lnSpc>
                <a:spcPct val="115000"/>
              </a:lnSpc>
              <a:spcBef>
                <a:spcPts val="0"/>
              </a:spcBef>
              <a:spcAft>
                <a:spcPts val="1600"/>
              </a:spcAft>
              <a:buNone/>
            </a:pPr>
            <a:r>
              <a:rPr lang="en" sz="1800" b="0" dirty="0"/>
              <a:t>How has the offender gained entry into the room?</a:t>
            </a:r>
          </a:p>
          <a:p>
            <a:pPr lvl="0" rtl="0">
              <a:lnSpc>
                <a:spcPct val="115000"/>
              </a:lnSpc>
              <a:spcBef>
                <a:spcPts val="0"/>
              </a:spcBef>
              <a:spcAft>
                <a:spcPts val="1600"/>
              </a:spcAft>
              <a:buNone/>
            </a:pPr>
            <a:r>
              <a:rPr lang="en" sz="1800" b="0" dirty="0"/>
              <a:t>What has helped the offender to commit the crime?</a:t>
            </a:r>
          </a:p>
          <a:p>
            <a:pPr lvl="0" rtl="0">
              <a:lnSpc>
                <a:spcPct val="115000"/>
              </a:lnSpc>
              <a:spcBef>
                <a:spcPts val="0"/>
              </a:spcBef>
              <a:spcAft>
                <a:spcPts val="1600"/>
              </a:spcAft>
              <a:buNone/>
            </a:pPr>
            <a:r>
              <a:rPr lang="en" sz="1800" b="0" dirty="0"/>
              <a:t>What could have prevented this crime?</a:t>
            </a:r>
          </a:p>
          <a:p>
            <a:pPr lvl="0" rtl="0">
              <a:lnSpc>
                <a:spcPct val="115000"/>
              </a:lnSpc>
              <a:spcBef>
                <a:spcPts val="0"/>
              </a:spcBef>
              <a:spcAft>
                <a:spcPts val="1600"/>
              </a:spcAft>
              <a:buNone/>
            </a:pPr>
            <a:endParaRPr dirty="0"/>
          </a:p>
        </p:txBody>
      </p:sp>
      <p:sp>
        <p:nvSpPr>
          <p:cNvPr id="101" name="Shape 101"/>
          <p:cNvSpPr txBox="1">
            <a:spLocks noGrp="1"/>
          </p:cNvSpPr>
          <p:nvPr>
            <p:ph type="body" idx="1"/>
          </p:nvPr>
        </p:nvSpPr>
        <p:spPr>
          <a:xfrm>
            <a:off x="3381100" y="307975"/>
            <a:ext cx="5451300" cy="4268700"/>
          </a:xfrm>
          <a:prstGeom prst="rect">
            <a:avLst/>
          </a:prstGeom>
        </p:spPr>
        <p:txBody>
          <a:bodyPr lIns="91425" tIns="91425" rIns="91425" bIns="91425" anchor="t" anchorCtr="0">
            <a:noAutofit/>
          </a:bodyPr>
          <a:lstStyle/>
          <a:p>
            <a:pPr lvl="0" rtl="0">
              <a:spcBef>
                <a:spcPts val="0"/>
              </a:spcBef>
              <a:buNone/>
            </a:pPr>
            <a:endParaRPr/>
          </a:p>
        </p:txBody>
      </p:sp>
      <p:pic>
        <p:nvPicPr>
          <p:cNvPr id="102" name="Shape 102"/>
          <p:cNvPicPr preferRelativeResize="0"/>
          <p:nvPr/>
        </p:nvPicPr>
        <p:blipFill>
          <a:blip r:embed="rId3">
            <a:alphaModFix/>
          </a:blip>
          <a:stretch>
            <a:fillRect/>
          </a:stretch>
        </p:blipFill>
        <p:spPr>
          <a:xfrm>
            <a:off x="3446251" y="76225"/>
            <a:ext cx="4794947"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56525" y="307975"/>
            <a:ext cx="2925000" cy="4680000"/>
          </a:xfrm>
          <a:prstGeom prst="rect">
            <a:avLst/>
          </a:prstGeom>
          <a:ln w="9525" cap="flat" cmpd="sng">
            <a:no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endParaRPr sz="1800" b="0" i="1" dirty="0"/>
          </a:p>
          <a:p>
            <a:pPr lvl="0" rtl="0">
              <a:lnSpc>
                <a:spcPct val="115000"/>
              </a:lnSpc>
              <a:spcBef>
                <a:spcPts val="0"/>
              </a:spcBef>
              <a:spcAft>
                <a:spcPts val="1600"/>
              </a:spcAft>
              <a:buNone/>
            </a:pPr>
            <a:endParaRPr sz="1800" b="0" i="1" dirty="0"/>
          </a:p>
          <a:p>
            <a:pPr lvl="0" rtl="0">
              <a:lnSpc>
                <a:spcPct val="115000"/>
              </a:lnSpc>
              <a:spcBef>
                <a:spcPts val="0"/>
              </a:spcBef>
              <a:spcAft>
                <a:spcPts val="1600"/>
              </a:spcAft>
              <a:buNone/>
            </a:pPr>
            <a:r>
              <a:rPr lang="en" sz="1800" b="0" dirty="0"/>
              <a:t>How has the offender gained entry into the room?</a:t>
            </a:r>
          </a:p>
          <a:p>
            <a:pPr lvl="0" rtl="0">
              <a:lnSpc>
                <a:spcPct val="115000"/>
              </a:lnSpc>
              <a:spcBef>
                <a:spcPts val="0"/>
              </a:spcBef>
              <a:spcAft>
                <a:spcPts val="1600"/>
              </a:spcAft>
              <a:buNone/>
            </a:pPr>
            <a:r>
              <a:rPr lang="en" sz="1800" b="0" dirty="0"/>
              <a:t>What has helped the offender to commit the crime?</a:t>
            </a:r>
          </a:p>
          <a:p>
            <a:pPr lvl="0" rtl="0">
              <a:lnSpc>
                <a:spcPct val="115000"/>
              </a:lnSpc>
              <a:spcBef>
                <a:spcPts val="0"/>
              </a:spcBef>
              <a:spcAft>
                <a:spcPts val="1600"/>
              </a:spcAft>
              <a:buNone/>
            </a:pPr>
            <a:endParaRPr sz="1800" b="0" i="1" dirty="0"/>
          </a:p>
          <a:p>
            <a:pPr lvl="0" rtl="0">
              <a:lnSpc>
                <a:spcPct val="115000"/>
              </a:lnSpc>
              <a:spcBef>
                <a:spcPts val="0"/>
              </a:spcBef>
              <a:spcAft>
                <a:spcPts val="1600"/>
              </a:spcAft>
              <a:buNone/>
            </a:pPr>
            <a:endParaRPr dirty="0"/>
          </a:p>
        </p:txBody>
      </p:sp>
      <p:sp>
        <p:nvSpPr>
          <p:cNvPr id="108" name="Shape 108"/>
          <p:cNvSpPr txBox="1">
            <a:spLocks noGrp="1"/>
          </p:cNvSpPr>
          <p:nvPr>
            <p:ph type="body" idx="1"/>
          </p:nvPr>
        </p:nvSpPr>
        <p:spPr>
          <a:xfrm>
            <a:off x="3381100" y="307975"/>
            <a:ext cx="5451300" cy="4268700"/>
          </a:xfrm>
          <a:prstGeom prst="rect">
            <a:avLst/>
          </a:prstGeom>
        </p:spPr>
        <p:txBody>
          <a:bodyPr lIns="91425" tIns="91425" rIns="91425" bIns="91425" anchor="t" anchorCtr="0">
            <a:noAutofit/>
          </a:bodyPr>
          <a:lstStyle/>
          <a:p>
            <a:pPr lvl="0" rtl="0">
              <a:spcBef>
                <a:spcPts val="0"/>
              </a:spcBef>
              <a:buNone/>
            </a:pPr>
            <a:endParaRPr/>
          </a:p>
        </p:txBody>
      </p:sp>
      <p:pic>
        <p:nvPicPr>
          <p:cNvPr id="109" name="Shape 109"/>
          <p:cNvPicPr preferRelativeResize="0"/>
          <p:nvPr/>
        </p:nvPicPr>
        <p:blipFill>
          <a:blip r:embed="rId3">
            <a:alphaModFix/>
          </a:blip>
          <a:stretch>
            <a:fillRect/>
          </a:stretch>
        </p:blipFill>
        <p:spPr>
          <a:xfrm>
            <a:off x="3381089" y="76225"/>
            <a:ext cx="489857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6525" y="307975"/>
            <a:ext cx="2925000" cy="4680000"/>
          </a:xfrm>
          <a:prstGeom prst="rect">
            <a:avLst/>
          </a:prstGeom>
          <a:ln w="9525" cap="flat" cmpd="sng">
            <a:no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b="0"/>
              <a:t>What has happened?</a:t>
            </a:r>
          </a:p>
          <a:p>
            <a:pPr lvl="0" rtl="0">
              <a:lnSpc>
                <a:spcPct val="115000"/>
              </a:lnSpc>
              <a:spcBef>
                <a:spcPts val="0"/>
              </a:spcBef>
              <a:spcAft>
                <a:spcPts val="1600"/>
              </a:spcAft>
              <a:buNone/>
            </a:pPr>
            <a:r>
              <a:rPr lang="en" sz="1800" b="0"/>
              <a:t>Where has this happened?</a:t>
            </a:r>
          </a:p>
          <a:p>
            <a:pPr lvl="0" rtl="0">
              <a:lnSpc>
                <a:spcPct val="115000"/>
              </a:lnSpc>
              <a:spcBef>
                <a:spcPts val="0"/>
              </a:spcBef>
              <a:spcAft>
                <a:spcPts val="1600"/>
              </a:spcAft>
              <a:buNone/>
            </a:pPr>
            <a:r>
              <a:rPr lang="en" sz="1800" b="0"/>
              <a:t>How has the offender gained entry into the room?</a:t>
            </a:r>
          </a:p>
          <a:p>
            <a:pPr lvl="0" rtl="0">
              <a:lnSpc>
                <a:spcPct val="115000"/>
              </a:lnSpc>
              <a:spcBef>
                <a:spcPts val="0"/>
              </a:spcBef>
              <a:spcAft>
                <a:spcPts val="1600"/>
              </a:spcAft>
              <a:buNone/>
            </a:pPr>
            <a:r>
              <a:rPr lang="en" sz="1800" b="0"/>
              <a:t>What has helped the offender to commit the crime?</a:t>
            </a:r>
          </a:p>
          <a:p>
            <a:pPr lvl="0" rtl="0">
              <a:lnSpc>
                <a:spcPct val="115000"/>
              </a:lnSpc>
              <a:spcBef>
                <a:spcPts val="0"/>
              </a:spcBef>
              <a:spcAft>
                <a:spcPts val="1600"/>
              </a:spcAft>
              <a:buNone/>
            </a:pPr>
            <a:r>
              <a:rPr lang="en" sz="1800" b="0"/>
              <a:t>What could have prevented this crime?</a:t>
            </a:r>
          </a:p>
          <a:p>
            <a:pPr lvl="0" rtl="0">
              <a:lnSpc>
                <a:spcPct val="115000"/>
              </a:lnSpc>
              <a:spcBef>
                <a:spcPts val="0"/>
              </a:spcBef>
              <a:spcAft>
                <a:spcPts val="1600"/>
              </a:spcAft>
              <a:buNone/>
            </a:pPr>
            <a:endParaRPr/>
          </a:p>
        </p:txBody>
      </p:sp>
      <p:sp>
        <p:nvSpPr>
          <p:cNvPr id="115" name="Shape 115"/>
          <p:cNvSpPr txBox="1">
            <a:spLocks noGrp="1"/>
          </p:cNvSpPr>
          <p:nvPr>
            <p:ph type="body" idx="1"/>
          </p:nvPr>
        </p:nvSpPr>
        <p:spPr>
          <a:xfrm>
            <a:off x="3381100" y="307975"/>
            <a:ext cx="5451300" cy="4268700"/>
          </a:xfrm>
          <a:prstGeom prst="rect">
            <a:avLst/>
          </a:prstGeom>
        </p:spPr>
        <p:txBody>
          <a:bodyPr lIns="91425" tIns="91425" rIns="91425" bIns="91425" anchor="t" anchorCtr="0">
            <a:noAutofit/>
          </a:bodyPr>
          <a:lstStyle/>
          <a:p>
            <a:pPr lvl="0" rtl="0">
              <a:spcBef>
                <a:spcPts val="0"/>
              </a:spcBef>
              <a:buNone/>
            </a:pPr>
            <a:endParaRPr/>
          </a:p>
        </p:txBody>
      </p:sp>
      <p:pic>
        <p:nvPicPr>
          <p:cNvPr id="116" name="Shape 116"/>
          <p:cNvPicPr preferRelativeResize="0"/>
          <p:nvPr/>
        </p:nvPicPr>
        <p:blipFill>
          <a:blip r:embed="rId3">
            <a:alphaModFix/>
          </a:blip>
          <a:stretch>
            <a:fillRect/>
          </a:stretch>
        </p:blipFill>
        <p:spPr>
          <a:xfrm>
            <a:off x="3614970" y="76225"/>
            <a:ext cx="4824959" cy="514350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587</Words>
  <Application>Microsoft Office PowerPoint</Application>
  <PresentationFormat>On-screen Show (16:9)</PresentationFormat>
  <Paragraphs>82</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simple-light-2</vt:lpstr>
      <vt:lpstr>SAFER SCHOOLS</vt:lpstr>
      <vt:lpstr>How does the environment affect our safety?</vt:lpstr>
      <vt:lpstr>What is Natural Surveillance?</vt:lpstr>
      <vt:lpstr>YOUR TURN:  Apply the principle of NS to the photos of a burglary in a school.</vt:lpstr>
      <vt:lpstr> What has happened? Where has this happened? How has the offender gained entry into the room? What has helped the offender to commit the crime?  </vt:lpstr>
      <vt:lpstr> How has the offender gained entry into the room? What has helped the offender to commit the crime? What could have prevented this crime? </vt:lpstr>
      <vt:lpstr> How has the offender gained entry into the room? What has helped the offender to commit the crime? What could have prevented this crime? </vt:lpstr>
      <vt:lpstr>  How has the offender gained entry into the room? What has helped the offender to commit the crime?  </vt:lpstr>
      <vt:lpstr>What has happened? Where has this happened? How has the offender gained entry into the room? What has helped the offender to commit the crime? What could have prevented this crime? </vt:lpstr>
      <vt:lpstr>What has happened? Where has this happened? How has the offender gained entry into the room? What has helped the offender to commit the crime? What could have prevented this crime? </vt:lpstr>
      <vt:lpstr> Identify ways in which a burglar could enter our classroom after hours.</vt:lpstr>
      <vt:lpstr>15 minutes to...  Identify elements of Natural Surveillance. </vt:lpstr>
      <vt:lpstr>What about us?  Applying what we have learned to  our classroom.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SAFER SCHOOLS</dc:title>
  <cp:lastModifiedBy>HERMANS, Roland (Roly)</cp:lastModifiedBy>
  <cp:revision>4</cp:revision>
  <dcterms:modified xsi:type="dcterms:W3CDTF">2017-01-10T22:29:06Z</dcterms:modified>
</cp:coreProperties>
</file>