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7" r:id="rId3"/>
    <p:sldId id="273" r:id="rId4"/>
    <p:sldId id="269" r:id="rId5"/>
    <p:sldId id="270" r:id="rId6"/>
    <p:sldId id="271" r:id="rId7"/>
    <p:sldId id="272" r:id="rId8"/>
  </p:sldIdLst>
  <p:sldSz cx="17284700" cy="9721850"/>
  <p:notesSz cx="9926638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64B"/>
    <a:srgbClr val="808285"/>
    <a:srgbClr val="7777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40"/>
    <p:restoredTop sz="94693"/>
  </p:normalViewPr>
  <p:slideViewPr>
    <p:cSldViewPr>
      <p:cViewPr varScale="1">
        <p:scale>
          <a:sx n="72" d="100"/>
          <a:sy n="72" d="100"/>
        </p:scale>
        <p:origin x="1098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" y="0"/>
            <a:ext cx="17279903" cy="9721850"/>
          </a:xfrm>
          <a:prstGeom prst="rect">
            <a:avLst/>
          </a:prstGeom>
        </p:spPr>
      </p:pic>
      <p:sp>
        <p:nvSpPr>
          <p:cNvPr id="10" name="object 5"/>
          <p:cNvSpPr txBox="1">
            <a:spLocks noGrp="1"/>
          </p:cNvSpPr>
          <p:nvPr>
            <p:ph type="title" idx="4294967295"/>
          </p:nvPr>
        </p:nvSpPr>
        <p:spPr>
          <a:xfrm>
            <a:off x="963596" y="1808715"/>
            <a:ext cx="6825429" cy="2403284"/>
          </a:xfrm>
          <a:prstGeom prst="rect">
            <a:avLst/>
          </a:prstGeom>
        </p:spPr>
        <p:txBody>
          <a:bodyPr vert="horz" wrap="square" lIns="0" tIns="228600" rIns="0" bIns="0" rtlCol="0">
            <a:spAutoFit/>
          </a:bodyPr>
          <a:lstStyle>
            <a:lvl1pPr>
              <a:defRPr sz="10500" b="1" i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12700" marR="5080">
              <a:lnSpc>
                <a:spcPts val="11000"/>
              </a:lnSpc>
              <a:spcBef>
                <a:spcPts val="1800"/>
              </a:spcBef>
            </a:pPr>
            <a:endParaRPr sz="10500" dirty="0" smtClean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13354986" y="8289925"/>
            <a:ext cx="2831164" cy="919899"/>
            <a:chOff x="13266501" y="8300583"/>
            <a:chExt cx="2831164" cy="919899"/>
          </a:xfrm>
        </p:grpSpPr>
        <p:sp>
          <p:nvSpPr>
            <p:cNvPr id="12" name="object 8"/>
            <p:cNvSpPr/>
            <p:nvPr/>
          </p:nvSpPr>
          <p:spPr>
            <a:xfrm>
              <a:off x="13266501" y="8300583"/>
              <a:ext cx="651474" cy="9198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9"/>
            <p:cNvSpPr/>
            <p:nvPr/>
          </p:nvSpPr>
          <p:spPr>
            <a:xfrm>
              <a:off x="14008075" y="8474561"/>
              <a:ext cx="2089590" cy="72811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10242550" y="868308"/>
            <a:ext cx="5943600" cy="465137"/>
          </a:xfrm>
          <a:prstGeom prst="rect">
            <a:avLst/>
          </a:prstGeom>
        </p:spPr>
        <p:txBody>
          <a:bodyPr/>
          <a:lstStyle>
            <a:lvl1pPr algn="r">
              <a:defRPr sz="20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algn="r">
              <a:defRPr sz="20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 algn="r">
              <a:defRPr sz="20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 algn="r">
              <a:defRPr sz="20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 algn="r">
              <a:defRPr sz="20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Insert date</a:t>
            </a:r>
            <a:endParaRPr lang="en-US" dirty="0"/>
          </a:p>
        </p:txBody>
      </p:sp>
      <p:sp>
        <p:nvSpPr>
          <p:cNvPr id="21" name="Holder 3"/>
          <p:cNvSpPr>
            <a:spLocks noGrp="1"/>
          </p:cNvSpPr>
          <p:nvPr>
            <p:ph type="subTitle" idx="4"/>
          </p:nvPr>
        </p:nvSpPr>
        <p:spPr>
          <a:xfrm>
            <a:off x="1022350" y="5318125"/>
            <a:ext cx="6766675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33195" y="3090061"/>
            <a:ext cx="6766676" cy="1999463"/>
          </a:xfrm>
        </p:spPr>
        <p:txBody>
          <a:bodyPr lIns="0" tIns="0" rIns="0" bIns="0"/>
          <a:lstStyle>
            <a:lvl1pPr>
              <a:lnSpc>
                <a:spcPts val="8000"/>
              </a:lnSpc>
              <a:spcBef>
                <a:spcPts val="1200"/>
              </a:spcBef>
              <a:defRPr sz="7500" b="1" i="1">
                <a:solidFill>
                  <a:srgbClr val="00164B"/>
                </a:solidFill>
                <a:latin typeface="Arial-BoldItalicMT"/>
                <a:cs typeface="Arial-BoldItalicMT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8581331" y="422998"/>
            <a:ext cx="8275670" cy="7696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8" name="object 2"/>
          <p:cNvSpPr/>
          <p:nvPr userDrawn="1"/>
        </p:nvSpPr>
        <p:spPr>
          <a:xfrm>
            <a:off x="1033195" y="2542445"/>
            <a:ext cx="6724015" cy="0"/>
          </a:xfrm>
          <a:custGeom>
            <a:avLst/>
            <a:gdLst/>
            <a:ahLst/>
            <a:cxnLst/>
            <a:rect l="l" t="t" r="r" b="b"/>
            <a:pathLst>
              <a:path w="6724015">
                <a:moveTo>
                  <a:pt x="6723468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E6E7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3"/>
          <p:cNvSpPr/>
          <p:nvPr userDrawn="1"/>
        </p:nvSpPr>
        <p:spPr>
          <a:xfrm>
            <a:off x="1008066" y="2511355"/>
            <a:ext cx="37465" cy="37465"/>
          </a:xfrm>
          <a:custGeom>
            <a:avLst/>
            <a:gdLst/>
            <a:ahLst/>
            <a:cxnLst/>
            <a:rect l="l" t="t" r="r" b="b"/>
            <a:pathLst>
              <a:path w="37465" h="37464">
                <a:moveTo>
                  <a:pt x="18719" y="0"/>
                </a:moveTo>
                <a:lnTo>
                  <a:pt x="11433" y="1471"/>
                </a:lnTo>
                <a:lnTo>
                  <a:pt x="5483" y="5483"/>
                </a:lnTo>
                <a:lnTo>
                  <a:pt x="1471" y="11433"/>
                </a:lnTo>
                <a:lnTo>
                  <a:pt x="0" y="18719"/>
                </a:lnTo>
                <a:lnTo>
                  <a:pt x="1471" y="26006"/>
                </a:lnTo>
                <a:lnTo>
                  <a:pt x="5483" y="31956"/>
                </a:lnTo>
                <a:lnTo>
                  <a:pt x="11433" y="35968"/>
                </a:lnTo>
                <a:lnTo>
                  <a:pt x="18719" y="37439"/>
                </a:lnTo>
                <a:lnTo>
                  <a:pt x="26006" y="35968"/>
                </a:lnTo>
                <a:lnTo>
                  <a:pt x="31956" y="31956"/>
                </a:lnTo>
                <a:lnTo>
                  <a:pt x="35968" y="26006"/>
                </a:lnTo>
                <a:lnTo>
                  <a:pt x="37439" y="18719"/>
                </a:lnTo>
                <a:lnTo>
                  <a:pt x="35968" y="11433"/>
                </a:lnTo>
                <a:lnTo>
                  <a:pt x="31956" y="5483"/>
                </a:lnTo>
                <a:lnTo>
                  <a:pt x="26006" y="1471"/>
                </a:lnTo>
                <a:lnTo>
                  <a:pt x="18719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4"/>
          <p:cNvSpPr/>
          <p:nvPr userDrawn="1"/>
        </p:nvSpPr>
        <p:spPr>
          <a:xfrm>
            <a:off x="7737276" y="2536195"/>
            <a:ext cx="37465" cy="37465"/>
          </a:xfrm>
          <a:custGeom>
            <a:avLst/>
            <a:gdLst/>
            <a:ahLst/>
            <a:cxnLst/>
            <a:rect l="l" t="t" r="r" b="b"/>
            <a:pathLst>
              <a:path w="37465" h="37464">
                <a:moveTo>
                  <a:pt x="18719" y="0"/>
                </a:moveTo>
                <a:lnTo>
                  <a:pt x="11433" y="1471"/>
                </a:lnTo>
                <a:lnTo>
                  <a:pt x="5483" y="5483"/>
                </a:lnTo>
                <a:lnTo>
                  <a:pt x="1471" y="11433"/>
                </a:lnTo>
                <a:lnTo>
                  <a:pt x="0" y="18719"/>
                </a:lnTo>
                <a:lnTo>
                  <a:pt x="1471" y="26006"/>
                </a:lnTo>
                <a:lnTo>
                  <a:pt x="5483" y="31956"/>
                </a:lnTo>
                <a:lnTo>
                  <a:pt x="11433" y="35968"/>
                </a:lnTo>
                <a:lnTo>
                  <a:pt x="18719" y="37439"/>
                </a:lnTo>
                <a:lnTo>
                  <a:pt x="26006" y="35968"/>
                </a:lnTo>
                <a:lnTo>
                  <a:pt x="31956" y="31956"/>
                </a:lnTo>
                <a:lnTo>
                  <a:pt x="35968" y="26006"/>
                </a:lnTo>
                <a:lnTo>
                  <a:pt x="37439" y="18719"/>
                </a:lnTo>
                <a:lnTo>
                  <a:pt x="35968" y="11433"/>
                </a:lnTo>
                <a:lnTo>
                  <a:pt x="31956" y="5483"/>
                </a:lnTo>
                <a:lnTo>
                  <a:pt x="26006" y="1471"/>
                </a:lnTo>
                <a:lnTo>
                  <a:pt x="18719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Holder 3"/>
          <p:cNvSpPr>
            <a:spLocks noGrp="1"/>
          </p:cNvSpPr>
          <p:nvPr>
            <p:ph type="subTitle" idx="4"/>
          </p:nvPr>
        </p:nvSpPr>
        <p:spPr>
          <a:xfrm>
            <a:off x="1033194" y="5238001"/>
            <a:ext cx="6766675" cy="16057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>
                <a:solidFill>
                  <a:srgbClr val="80828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dirty="0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949369" y="871672"/>
            <a:ext cx="2831163" cy="919899"/>
            <a:chOff x="949369" y="871672"/>
            <a:chExt cx="2831163" cy="919899"/>
          </a:xfrm>
        </p:grpSpPr>
        <p:sp>
          <p:nvSpPr>
            <p:cNvPr id="18" name="object 7"/>
            <p:cNvSpPr/>
            <p:nvPr userDrawn="1"/>
          </p:nvSpPr>
          <p:spPr>
            <a:xfrm>
              <a:off x="949369" y="871672"/>
              <a:ext cx="651474" cy="9198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8"/>
            <p:cNvSpPr/>
            <p:nvPr userDrawn="1"/>
          </p:nvSpPr>
          <p:spPr>
            <a:xfrm>
              <a:off x="1690942" y="1045650"/>
              <a:ext cx="2089590" cy="72811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wo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95366" y="2574925"/>
            <a:ext cx="4903784" cy="146664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ts val="5500"/>
              </a:lnSpc>
              <a:spcBef>
                <a:spcPts val="700"/>
              </a:spcBef>
              <a:defRPr/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995366" y="4048510"/>
            <a:ext cx="4903784" cy="140245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>
                <a:solidFill>
                  <a:srgbClr val="80828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dirty="0"/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10"/>
          </p:nvPr>
        </p:nvSpPr>
        <p:spPr>
          <a:xfrm>
            <a:off x="6815138" y="2555875"/>
            <a:ext cx="9980612" cy="5581650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defRPr sz="2000">
                <a:solidFill>
                  <a:srgbClr val="808285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lnSpc>
                <a:spcPct val="150000"/>
              </a:lnSpc>
              <a:defRPr sz="2000">
                <a:solidFill>
                  <a:srgbClr val="808285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lnSpc>
                <a:spcPct val="150000"/>
              </a:lnSpc>
              <a:defRPr sz="2000">
                <a:solidFill>
                  <a:srgbClr val="808285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lnSpc>
                <a:spcPct val="150000"/>
              </a:lnSpc>
              <a:defRPr sz="2000">
                <a:solidFill>
                  <a:srgbClr val="808285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lnSpc>
                <a:spcPct val="150000"/>
              </a:lnSpc>
              <a:defRPr sz="2000">
                <a:solidFill>
                  <a:srgbClr val="808285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949369" y="871672"/>
            <a:ext cx="2831163" cy="919899"/>
            <a:chOff x="949369" y="871672"/>
            <a:chExt cx="2831163" cy="919899"/>
          </a:xfrm>
        </p:grpSpPr>
        <p:sp>
          <p:nvSpPr>
            <p:cNvPr id="22" name="object 7"/>
            <p:cNvSpPr/>
            <p:nvPr userDrawn="1"/>
          </p:nvSpPr>
          <p:spPr>
            <a:xfrm>
              <a:off x="949369" y="871672"/>
              <a:ext cx="651474" cy="9198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8"/>
            <p:cNvSpPr/>
            <p:nvPr userDrawn="1"/>
          </p:nvSpPr>
          <p:spPr>
            <a:xfrm>
              <a:off x="1690942" y="1045650"/>
              <a:ext cx="2089590" cy="72811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older 2"/>
          <p:cNvSpPr>
            <a:spLocks noGrp="1"/>
          </p:cNvSpPr>
          <p:nvPr>
            <p:ph type="ctrTitle"/>
          </p:nvPr>
        </p:nvSpPr>
        <p:spPr>
          <a:xfrm>
            <a:off x="995366" y="2574925"/>
            <a:ext cx="4903784" cy="146664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ts val="5500"/>
              </a:lnSpc>
              <a:spcBef>
                <a:spcPts val="700"/>
              </a:spcBef>
              <a:defRPr/>
            </a:lvl1pPr>
          </a:lstStyle>
          <a:p>
            <a:endParaRPr dirty="0"/>
          </a:p>
        </p:txBody>
      </p:sp>
      <p:sp>
        <p:nvSpPr>
          <p:cNvPr id="8" name="Holder 3"/>
          <p:cNvSpPr>
            <a:spLocks noGrp="1"/>
          </p:cNvSpPr>
          <p:nvPr>
            <p:ph type="subTitle" idx="4"/>
          </p:nvPr>
        </p:nvSpPr>
        <p:spPr>
          <a:xfrm>
            <a:off x="995366" y="4048510"/>
            <a:ext cx="4903784" cy="140245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>
                <a:solidFill>
                  <a:srgbClr val="80828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dirty="0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949369" y="871672"/>
            <a:ext cx="2831163" cy="919899"/>
            <a:chOff x="949369" y="871672"/>
            <a:chExt cx="2831163" cy="919899"/>
          </a:xfrm>
        </p:grpSpPr>
        <p:sp>
          <p:nvSpPr>
            <p:cNvPr id="9" name="object 7"/>
            <p:cNvSpPr/>
            <p:nvPr userDrawn="1"/>
          </p:nvSpPr>
          <p:spPr>
            <a:xfrm>
              <a:off x="949369" y="871672"/>
              <a:ext cx="651474" cy="9198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8"/>
            <p:cNvSpPr/>
            <p:nvPr userDrawn="1"/>
          </p:nvSpPr>
          <p:spPr>
            <a:xfrm>
              <a:off x="1690942" y="1045650"/>
              <a:ext cx="2089590" cy="72811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Holder 4"/>
          <p:cNvSpPr>
            <a:spLocks noGrp="1"/>
          </p:cNvSpPr>
          <p:nvPr>
            <p:ph sz="half" idx="3"/>
          </p:nvPr>
        </p:nvSpPr>
        <p:spPr>
          <a:xfrm>
            <a:off x="6815138" y="422998"/>
            <a:ext cx="10041863" cy="7696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949369" y="871672"/>
            <a:ext cx="2831163" cy="919899"/>
            <a:chOff x="949369" y="871672"/>
            <a:chExt cx="2831163" cy="919899"/>
          </a:xfrm>
        </p:grpSpPr>
        <p:sp>
          <p:nvSpPr>
            <p:cNvPr id="8" name="object 7"/>
            <p:cNvSpPr/>
            <p:nvPr userDrawn="1"/>
          </p:nvSpPr>
          <p:spPr>
            <a:xfrm>
              <a:off x="949369" y="871672"/>
              <a:ext cx="651474" cy="9198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8"/>
            <p:cNvSpPr/>
            <p:nvPr userDrawn="1"/>
          </p:nvSpPr>
          <p:spPr>
            <a:xfrm>
              <a:off x="1690942" y="1045650"/>
              <a:ext cx="2089590" cy="72811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1690942" y="2422525"/>
            <a:ext cx="14266608" cy="5491162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50000"/>
              </a:lnSpc>
              <a:buClr>
                <a:srgbClr val="00BDF2"/>
              </a:buClr>
              <a:buFont typeface="ZapfDingbatsITC" charset="0"/>
              <a:buChar char="❭"/>
              <a:defRPr sz="4000">
                <a:solidFill>
                  <a:srgbClr val="00164B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lnSpc>
                <a:spcPct val="150000"/>
              </a:lnSpc>
              <a:buClr>
                <a:srgbClr val="00BDF2"/>
              </a:buClr>
              <a:buFont typeface="ZapfDingbatsITC" charset="0"/>
              <a:buChar char="❭"/>
              <a:defRPr sz="4000">
                <a:solidFill>
                  <a:srgbClr val="00164B"/>
                </a:solidFill>
                <a:latin typeface="Arial" charset="0"/>
                <a:ea typeface="Arial" charset="0"/>
                <a:cs typeface="Arial" charset="0"/>
              </a:defRPr>
            </a:lvl2pPr>
            <a:lvl3pPr marL="1200150" indent="-285750">
              <a:lnSpc>
                <a:spcPct val="150000"/>
              </a:lnSpc>
              <a:buClr>
                <a:srgbClr val="00BDF2"/>
              </a:buClr>
              <a:buFont typeface="ZapfDingbatsITC" charset="0"/>
              <a:buChar char="❭"/>
              <a:defRPr sz="4000">
                <a:solidFill>
                  <a:srgbClr val="00164B"/>
                </a:solidFill>
                <a:latin typeface="Arial" charset="0"/>
                <a:ea typeface="Arial" charset="0"/>
                <a:cs typeface="Arial" charset="0"/>
              </a:defRPr>
            </a:lvl3pPr>
            <a:lvl4pPr marL="1657350" indent="-285750">
              <a:lnSpc>
                <a:spcPct val="150000"/>
              </a:lnSpc>
              <a:buClr>
                <a:srgbClr val="00BDF2"/>
              </a:buClr>
              <a:buFont typeface="ZapfDingbatsITC" charset="0"/>
              <a:buChar char="❭"/>
              <a:defRPr sz="4000">
                <a:solidFill>
                  <a:srgbClr val="00164B"/>
                </a:solidFill>
                <a:latin typeface="Arial" charset="0"/>
                <a:ea typeface="Arial" charset="0"/>
                <a:cs typeface="Arial" charset="0"/>
              </a:defRPr>
            </a:lvl4pPr>
            <a:lvl5pPr marL="2114550" indent="-285750">
              <a:lnSpc>
                <a:spcPct val="150000"/>
              </a:lnSpc>
              <a:buClr>
                <a:srgbClr val="00BDF2"/>
              </a:buClr>
              <a:buFont typeface="ZapfDingbatsITC" charset="0"/>
              <a:buChar char="❭"/>
              <a:defRPr sz="4000">
                <a:solidFill>
                  <a:srgbClr val="00164B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5366" y="2478592"/>
            <a:ext cx="15293967" cy="76944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8323" y="2587992"/>
            <a:ext cx="14908054" cy="61684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88323" y="9010717"/>
            <a:ext cx="3889058" cy="517598"/>
          </a:xfrm>
          <a:prstGeom prst="rect">
            <a:avLst/>
          </a:prstGeom>
        </p:spPr>
        <p:txBody>
          <a:bodyPr/>
          <a:lstStyle/>
          <a:p>
            <a:fld id="{86D923AF-100E-4890-A52D-5BB5449B0A6D}" type="datetimeFigureOut">
              <a:rPr lang="en-NZ" smtClean="0"/>
              <a:t>3/07/2018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25557" y="9010717"/>
            <a:ext cx="5833586" cy="517598"/>
          </a:xfrm>
          <a:prstGeom prst="rect">
            <a:avLst/>
          </a:prstGeom>
        </p:spPr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2207319" y="9010717"/>
            <a:ext cx="3889058" cy="517598"/>
          </a:xfrm>
          <a:prstGeom prst="rect">
            <a:avLst/>
          </a:prstGeom>
        </p:spPr>
        <p:txBody>
          <a:bodyPr/>
          <a:lstStyle/>
          <a:p>
            <a:fld id="{530D3E43-FCC2-45E5-B03D-3574F098EAD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93621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 userDrawn="1"/>
        </p:nvSpPr>
        <p:spPr>
          <a:xfrm>
            <a:off x="422871" y="8436245"/>
            <a:ext cx="16394887" cy="106775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6660364" y="9291402"/>
            <a:ext cx="196834" cy="21259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6660364" y="8436245"/>
            <a:ext cx="196834" cy="21259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216000" y="9466557"/>
            <a:ext cx="37465" cy="37465"/>
          </a:xfrm>
          <a:custGeom>
            <a:avLst/>
            <a:gdLst/>
            <a:ahLst/>
            <a:cxnLst/>
            <a:rect l="l" t="t" r="r" b="b"/>
            <a:pathLst>
              <a:path w="37464" h="37465">
                <a:moveTo>
                  <a:pt x="18719" y="0"/>
                </a:moveTo>
                <a:lnTo>
                  <a:pt x="11433" y="1471"/>
                </a:lnTo>
                <a:lnTo>
                  <a:pt x="5483" y="5483"/>
                </a:lnTo>
                <a:lnTo>
                  <a:pt x="1471" y="11433"/>
                </a:lnTo>
                <a:lnTo>
                  <a:pt x="0" y="18719"/>
                </a:lnTo>
                <a:lnTo>
                  <a:pt x="1471" y="26006"/>
                </a:lnTo>
                <a:lnTo>
                  <a:pt x="5483" y="31956"/>
                </a:lnTo>
                <a:lnTo>
                  <a:pt x="11433" y="35968"/>
                </a:lnTo>
                <a:lnTo>
                  <a:pt x="18719" y="37439"/>
                </a:lnTo>
                <a:lnTo>
                  <a:pt x="26006" y="35968"/>
                </a:lnTo>
                <a:lnTo>
                  <a:pt x="31956" y="31956"/>
                </a:lnTo>
                <a:lnTo>
                  <a:pt x="35968" y="26006"/>
                </a:lnTo>
                <a:lnTo>
                  <a:pt x="37439" y="18719"/>
                </a:lnTo>
                <a:lnTo>
                  <a:pt x="35968" y="11433"/>
                </a:lnTo>
                <a:lnTo>
                  <a:pt x="31956" y="5483"/>
                </a:lnTo>
                <a:lnTo>
                  <a:pt x="26006" y="1471"/>
                </a:lnTo>
                <a:lnTo>
                  <a:pt x="18719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17026739" y="9466556"/>
            <a:ext cx="37465" cy="37465"/>
          </a:xfrm>
          <a:custGeom>
            <a:avLst/>
            <a:gdLst/>
            <a:ahLst/>
            <a:cxnLst/>
            <a:rect l="l" t="t" r="r" b="b"/>
            <a:pathLst>
              <a:path w="37465" h="37465">
                <a:moveTo>
                  <a:pt x="18719" y="0"/>
                </a:moveTo>
                <a:lnTo>
                  <a:pt x="11433" y="1471"/>
                </a:lnTo>
                <a:lnTo>
                  <a:pt x="5483" y="5483"/>
                </a:lnTo>
                <a:lnTo>
                  <a:pt x="1471" y="11433"/>
                </a:lnTo>
                <a:lnTo>
                  <a:pt x="0" y="18719"/>
                </a:lnTo>
                <a:lnTo>
                  <a:pt x="1471" y="26006"/>
                </a:lnTo>
                <a:lnTo>
                  <a:pt x="5483" y="31956"/>
                </a:lnTo>
                <a:lnTo>
                  <a:pt x="11433" y="35968"/>
                </a:lnTo>
                <a:lnTo>
                  <a:pt x="18719" y="37439"/>
                </a:lnTo>
                <a:lnTo>
                  <a:pt x="26006" y="35968"/>
                </a:lnTo>
                <a:lnTo>
                  <a:pt x="31956" y="31956"/>
                </a:lnTo>
                <a:lnTo>
                  <a:pt x="35968" y="26006"/>
                </a:lnTo>
                <a:lnTo>
                  <a:pt x="37439" y="18719"/>
                </a:lnTo>
                <a:lnTo>
                  <a:pt x="35968" y="11433"/>
                </a:lnTo>
                <a:lnTo>
                  <a:pt x="31956" y="5483"/>
                </a:lnTo>
                <a:lnTo>
                  <a:pt x="26006" y="1471"/>
                </a:lnTo>
                <a:lnTo>
                  <a:pt x="18719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223250" y="222341"/>
            <a:ext cx="16835120" cy="9263380"/>
          </a:xfrm>
          <a:custGeom>
            <a:avLst/>
            <a:gdLst/>
            <a:ahLst/>
            <a:cxnLst/>
            <a:rect l="l" t="t" r="r" b="b"/>
            <a:pathLst>
              <a:path w="16835120" h="9263380">
                <a:moveTo>
                  <a:pt x="0" y="9262935"/>
                </a:moveTo>
                <a:lnTo>
                  <a:pt x="0" y="101650"/>
                </a:lnTo>
                <a:lnTo>
                  <a:pt x="1791" y="84021"/>
                </a:lnTo>
                <a:lnTo>
                  <a:pt x="13239" y="49272"/>
                </a:lnTo>
                <a:lnTo>
                  <a:pt x="43480" y="15300"/>
                </a:lnTo>
                <a:lnTo>
                  <a:pt x="101650" y="0"/>
                </a:lnTo>
                <a:lnTo>
                  <a:pt x="16732923" y="0"/>
                </a:lnTo>
                <a:lnTo>
                  <a:pt x="16750558" y="1791"/>
                </a:lnTo>
                <a:lnTo>
                  <a:pt x="16785305" y="13239"/>
                </a:lnTo>
                <a:lnTo>
                  <a:pt x="16819274" y="43480"/>
                </a:lnTo>
                <a:lnTo>
                  <a:pt x="16834573" y="101650"/>
                </a:lnTo>
                <a:lnTo>
                  <a:pt x="16834573" y="9262935"/>
                </a:lnTo>
              </a:path>
            </a:pathLst>
          </a:custGeom>
          <a:ln w="12700">
            <a:solidFill>
              <a:srgbClr val="E6E7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95366" y="2478592"/>
            <a:ext cx="15293967" cy="18776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0" b="1" i="1">
                <a:solidFill>
                  <a:srgbClr val="00164B"/>
                </a:solidFill>
                <a:latin typeface="Arial-BoldItalicMT"/>
                <a:cs typeface="Arial-BoldItalicMT"/>
              </a:defRPr>
            </a:lvl1pPr>
          </a:lstStyle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3" r:id="rId2"/>
    <p:sldLayoutId id="2147483661" r:id="rId3"/>
    <p:sldLayoutId id="2147483662" r:id="rId4"/>
    <p:sldLayoutId id="2147483664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png"/><Relationship Id="rId7" Type="http://schemas.openxmlformats.org/officeDocument/2006/relationships/image" Target="../media/image14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11" Type="http://schemas.openxmlformats.org/officeDocument/2006/relationships/image" Target="../media/image6.png"/><Relationship Id="rId5" Type="http://schemas.openxmlformats.org/officeDocument/2006/relationships/image" Target="../media/image12.png"/><Relationship Id="rId10" Type="http://schemas.openxmlformats.org/officeDocument/2006/relationships/image" Target="../media/image5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1.png"/><Relationship Id="rId7" Type="http://schemas.openxmlformats.org/officeDocument/2006/relationships/image" Target="../media/image14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9.png"/><Relationship Id="rId4" Type="http://schemas.openxmlformats.org/officeDocument/2006/relationships/image" Target="../media/image18.jpeg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etuwhanau.org.nz/our-values/" TargetMode="Externa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95366" y="2478592"/>
            <a:ext cx="15293967" cy="769441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Maori and Family Harm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296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2554927" y="410478"/>
            <a:ext cx="12170316" cy="89008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2552" dirty="0"/>
          </a:p>
        </p:txBody>
      </p:sp>
      <p:grpSp>
        <p:nvGrpSpPr>
          <p:cNvPr id="95" name="Group 94">
            <a:extLst>
              <a:ext uri="{FF2B5EF4-FFF2-40B4-BE49-F238E27FC236}">
                <a16:creationId xmlns="" xmlns:a16="http://schemas.microsoft.com/office/drawing/2014/main" id="{46717C78-3183-461D-AF1D-770711C950B3}"/>
              </a:ext>
            </a:extLst>
          </p:cNvPr>
          <p:cNvGrpSpPr/>
          <p:nvPr/>
        </p:nvGrpSpPr>
        <p:grpSpPr>
          <a:xfrm>
            <a:off x="4063940" y="3990691"/>
            <a:ext cx="4578410" cy="4542399"/>
            <a:chOff x="1260231" y="2858298"/>
            <a:chExt cx="3229708" cy="3204305"/>
          </a:xfrm>
        </p:grpSpPr>
        <p:pic>
          <p:nvPicPr>
            <p:cNvPr id="96" name="Picture 95">
              <a:extLst>
                <a:ext uri="{FF2B5EF4-FFF2-40B4-BE49-F238E27FC236}">
                  <a16:creationId xmlns="" xmlns:a16="http://schemas.microsoft.com/office/drawing/2014/main" id="{BF31B93A-C0BD-479A-8D6B-F497A53A2BA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9F7F4"/>
                </a:clrFrom>
                <a:clrTo>
                  <a:srgbClr val="F9F7F4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1601" y="3315498"/>
              <a:ext cx="2450121" cy="2747105"/>
            </a:xfrm>
            <a:prstGeom prst="rect">
              <a:avLst/>
            </a:prstGeom>
          </p:spPr>
        </p:pic>
        <p:sp>
          <p:nvSpPr>
            <p:cNvPr id="97" name="TextBox 96">
              <a:extLst>
                <a:ext uri="{FF2B5EF4-FFF2-40B4-BE49-F238E27FC236}">
                  <a16:creationId xmlns="" xmlns:a16="http://schemas.microsoft.com/office/drawing/2014/main" id="{971BFE81-CFD5-4AD9-B19D-979C3BD1C8AA}"/>
                </a:ext>
              </a:extLst>
            </p:cNvPr>
            <p:cNvSpPr txBox="1"/>
            <p:nvPr/>
          </p:nvSpPr>
          <p:spPr>
            <a:xfrm>
              <a:off x="1260231" y="2858298"/>
              <a:ext cx="3229708" cy="3421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sz="2552" dirty="0"/>
                <a:t>1844: Māori hold all but </a:t>
              </a:r>
              <a:r>
                <a:rPr lang="en-NZ" sz="2552" dirty="0" err="1"/>
                <a:t>Otakou</a:t>
              </a:r>
              <a:endParaRPr lang="en-NZ" sz="2552" dirty="0"/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="" xmlns:a16="http://schemas.microsoft.com/office/drawing/2014/main" id="{C94CC592-A3FB-4F05-B39E-54BC14AE640D}"/>
              </a:ext>
            </a:extLst>
          </p:cNvPr>
          <p:cNvGrpSpPr/>
          <p:nvPr/>
        </p:nvGrpSpPr>
        <p:grpSpPr>
          <a:xfrm>
            <a:off x="4063941" y="4002423"/>
            <a:ext cx="3592973" cy="4481723"/>
            <a:chOff x="1260231" y="2870905"/>
            <a:chExt cx="2534560" cy="3161503"/>
          </a:xfrm>
        </p:grpSpPr>
        <p:pic>
          <p:nvPicPr>
            <p:cNvPr id="99" name="Picture 98">
              <a:extLst>
                <a:ext uri="{FF2B5EF4-FFF2-40B4-BE49-F238E27FC236}">
                  <a16:creationId xmlns="" xmlns:a16="http://schemas.microsoft.com/office/drawing/2014/main" id="{9CDCB5EF-4BBB-4E4D-B5B4-FA7D64C1BF7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9F7F4"/>
                </a:clrFrom>
                <a:clrTo>
                  <a:srgbClr val="F9F7F4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8530" y="3345691"/>
              <a:ext cx="2396261" cy="2686717"/>
            </a:xfrm>
            <a:prstGeom prst="rect">
              <a:avLst/>
            </a:prstGeom>
          </p:spPr>
        </p:pic>
        <p:sp>
          <p:nvSpPr>
            <p:cNvPr id="100" name="TextBox 99">
              <a:extLst>
                <a:ext uri="{FF2B5EF4-FFF2-40B4-BE49-F238E27FC236}">
                  <a16:creationId xmlns="" xmlns:a16="http://schemas.microsoft.com/office/drawing/2014/main" id="{C9A51CED-F9E9-4060-947B-2F9BAD0F72CB}"/>
                </a:ext>
              </a:extLst>
            </p:cNvPr>
            <p:cNvSpPr txBox="1"/>
            <p:nvPr/>
          </p:nvSpPr>
          <p:spPr>
            <a:xfrm>
              <a:off x="1260231" y="2870905"/>
              <a:ext cx="2413337" cy="3421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NZ" sz="2552" dirty="0"/>
                <a:t>1848: Māori hold &lt;50%  </a:t>
              </a:r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10889178" y="1674239"/>
            <a:ext cx="3672699" cy="1089675"/>
            <a:chOff x="6156960" y="1181045"/>
            <a:chExt cx="2590800" cy="768680"/>
          </a:xfrm>
        </p:grpSpPr>
        <p:sp>
          <p:nvSpPr>
            <p:cNvPr id="102" name="Rounded Rectangle 101"/>
            <p:cNvSpPr/>
            <p:nvPr/>
          </p:nvSpPr>
          <p:spPr>
            <a:xfrm>
              <a:off x="6156960" y="1181045"/>
              <a:ext cx="2590800" cy="76868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sz="2552"/>
            </a:p>
          </p:txBody>
        </p:sp>
        <p:pic>
          <p:nvPicPr>
            <p:cNvPr id="103" name="Picture 102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30983">
              <a:off x="6299892" y="1458707"/>
              <a:ext cx="611599" cy="258074"/>
            </a:xfrm>
            <a:prstGeom prst="rect">
              <a:avLst/>
            </a:prstGeom>
          </p:spPr>
        </p:pic>
        <p:sp>
          <p:nvSpPr>
            <p:cNvPr id="104" name="TextBox 103"/>
            <p:cNvSpPr txBox="1"/>
            <p:nvPr/>
          </p:nvSpPr>
          <p:spPr>
            <a:xfrm>
              <a:off x="6868160" y="1426885"/>
              <a:ext cx="1747520" cy="24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sz="1701" dirty="0">
                  <a:solidFill>
                    <a:schemeClr val="bg1"/>
                  </a:solidFill>
                </a:rPr>
                <a:t>Land wars – 1845-1872</a:t>
              </a:r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="" xmlns:a16="http://schemas.microsoft.com/office/drawing/2014/main" id="{D2A07A4C-3F04-4577-8279-D9A002E87B3A}"/>
              </a:ext>
            </a:extLst>
          </p:cNvPr>
          <p:cNvGrpSpPr/>
          <p:nvPr/>
        </p:nvGrpSpPr>
        <p:grpSpPr>
          <a:xfrm>
            <a:off x="4085657" y="4002423"/>
            <a:ext cx="3785566" cy="4489779"/>
            <a:chOff x="1261450" y="2880320"/>
            <a:chExt cx="2670419" cy="3167186"/>
          </a:xfrm>
        </p:grpSpPr>
        <p:pic>
          <p:nvPicPr>
            <p:cNvPr id="106" name="Picture 105">
              <a:extLst>
                <a:ext uri="{FF2B5EF4-FFF2-40B4-BE49-F238E27FC236}">
                  <a16:creationId xmlns="" xmlns:a16="http://schemas.microsoft.com/office/drawing/2014/main" id="{7FFEAC81-4563-481E-8844-3212748EDF2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9F7F4"/>
                </a:clrFrom>
                <a:clrTo>
                  <a:srgbClr val="F9F7F4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1599" y="3355106"/>
              <a:ext cx="2401330" cy="2692400"/>
            </a:xfrm>
            <a:prstGeom prst="rect">
              <a:avLst/>
            </a:prstGeom>
          </p:spPr>
        </p:pic>
        <p:sp>
          <p:nvSpPr>
            <p:cNvPr id="107" name="TextBox 106">
              <a:extLst>
                <a:ext uri="{FF2B5EF4-FFF2-40B4-BE49-F238E27FC236}">
                  <a16:creationId xmlns="" xmlns:a16="http://schemas.microsoft.com/office/drawing/2014/main" id="{9CF49302-3DBF-4F3D-93ED-CA58ADE68794}"/>
                </a:ext>
              </a:extLst>
            </p:cNvPr>
            <p:cNvSpPr txBox="1"/>
            <p:nvPr/>
          </p:nvSpPr>
          <p:spPr>
            <a:xfrm>
              <a:off x="1261450" y="2880320"/>
              <a:ext cx="2670419" cy="3421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sz="2552" dirty="0"/>
                <a:t>1853: Māori hold &lt;30%</a:t>
              </a:r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10889178" y="2912747"/>
            <a:ext cx="3672699" cy="1089675"/>
            <a:chOff x="6156960" y="2054714"/>
            <a:chExt cx="2590800" cy="768680"/>
          </a:xfrm>
        </p:grpSpPr>
        <p:sp>
          <p:nvSpPr>
            <p:cNvPr id="109" name="Rounded Rectangle 108"/>
            <p:cNvSpPr/>
            <p:nvPr/>
          </p:nvSpPr>
          <p:spPr>
            <a:xfrm>
              <a:off x="6156960" y="2054714"/>
              <a:ext cx="2590800" cy="76868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sz="2552"/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6786034" y="2151180"/>
              <a:ext cx="1747520" cy="6190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NZ" sz="1701" dirty="0">
                  <a:solidFill>
                    <a:schemeClr val="bg1"/>
                  </a:solidFill>
                </a:rPr>
                <a:t>1853- Official crime stats start being published annually</a:t>
              </a:r>
            </a:p>
          </p:txBody>
        </p:sp>
        <p:pic>
          <p:nvPicPr>
            <p:cNvPr id="111" name="Picture 110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5862" y="2304687"/>
              <a:ext cx="317213" cy="317213"/>
            </a:xfrm>
            <a:prstGeom prst="rect">
              <a:avLst/>
            </a:prstGeom>
          </p:spPr>
        </p:pic>
      </p:grpSp>
      <p:grpSp>
        <p:nvGrpSpPr>
          <p:cNvPr id="112" name="Group 111">
            <a:extLst>
              <a:ext uri="{FF2B5EF4-FFF2-40B4-BE49-F238E27FC236}">
                <a16:creationId xmlns="" xmlns:a16="http://schemas.microsoft.com/office/drawing/2014/main" id="{2914C727-C888-4676-B348-EC7AA6663476}"/>
              </a:ext>
            </a:extLst>
          </p:cNvPr>
          <p:cNvGrpSpPr/>
          <p:nvPr/>
        </p:nvGrpSpPr>
        <p:grpSpPr>
          <a:xfrm>
            <a:off x="3666739" y="1340506"/>
            <a:ext cx="5738840" cy="4523361"/>
            <a:chOff x="1062344" y="844550"/>
            <a:chExt cx="4048300" cy="3190875"/>
          </a:xfrm>
        </p:grpSpPr>
        <p:pic>
          <p:nvPicPr>
            <p:cNvPr id="113" name="Picture 112">
              <a:extLst>
                <a:ext uri="{FF2B5EF4-FFF2-40B4-BE49-F238E27FC236}">
                  <a16:creationId xmlns="" xmlns:a16="http://schemas.microsoft.com/office/drawing/2014/main" id="{10C5CE86-E55F-4AA2-8782-41B2A6EDF25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clrChange>
                <a:clrFrom>
                  <a:srgbClr val="F9F7F4"/>
                </a:clrFrom>
                <a:clrTo>
                  <a:srgbClr val="F9F7F4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17" t="1389" r="48669" b="47315"/>
            <a:stretch/>
          </p:blipFill>
          <p:spPr>
            <a:xfrm>
              <a:off x="3007229" y="844550"/>
              <a:ext cx="2103415" cy="3190875"/>
            </a:xfrm>
            <a:prstGeom prst="rect">
              <a:avLst/>
            </a:prstGeom>
          </p:spPr>
        </p:pic>
        <p:sp>
          <p:nvSpPr>
            <p:cNvPr id="114" name="TextBox 113">
              <a:extLst>
                <a:ext uri="{FF2B5EF4-FFF2-40B4-BE49-F238E27FC236}">
                  <a16:creationId xmlns="" xmlns:a16="http://schemas.microsoft.com/office/drawing/2014/main" id="{65D21DA5-028B-40BF-A367-1D586B5D2D2D}"/>
                </a:ext>
              </a:extLst>
            </p:cNvPr>
            <p:cNvSpPr txBox="1"/>
            <p:nvPr/>
          </p:nvSpPr>
          <p:spPr>
            <a:xfrm>
              <a:off x="1062344" y="1314922"/>
              <a:ext cx="2193964" cy="3421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NZ" sz="2552" dirty="0"/>
                <a:t>1860: Māori hold 80%</a:t>
              </a:r>
            </a:p>
          </p:txBody>
        </p:sp>
      </p:grpSp>
      <p:grpSp>
        <p:nvGrpSpPr>
          <p:cNvPr id="115" name="Group 114"/>
          <p:cNvGrpSpPr/>
          <p:nvPr/>
        </p:nvGrpSpPr>
        <p:grpSpPr>
          <a:xfrm>
            <a:off x="10909115" y="4093376"/>
            <a:ext cx="3861144" cy="1154832"/>
            <a:chOff x="6156960" y="2895285"/>
            <a:chExt cx="2723733" cy="814643"/>
          </a:xfrm>
        </p:grpSpPr>
        <p:sp>
          <p:nvSpPr>
            <p:cNvPr id="116" name="Rounded Rectangle 115"/>
            <p:cNvSpPr/>
            <p:nvPr/>
          </p:nvSpPr>
          <p:spPr>
            <a:xfrm>
              <a:off x="6156960" y="2941248"/>
              <a:ext cx="2590800" cy="76868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sz="2552"/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6488867" y="2895285"/>
              <a:ext cx="2391826" cy="8036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NZ" sz="1701" dirty="0">
                  <a:solidFill>
                    <a:schemeClr val="bg1"/>
                  </a:solidFill>
                </a:rPr>
                <a:t>Native Land Act 1862</a:t>
              </a:r>
            </a:p>
            <a:p>
              <a:pPr algn="ctr"/>
              <a:r>
                <a:rPr lang="en-NZ" sz="1701" dirty="0">
                  <a:solidFill>
                    <a:schemeClr val="bg1"/>
                  </a:solidFill>
                </a:rPr>
                <a:t>Suppression of Rebellion Act 1863</a:t>
              </a:r>
            </a:p>
            <a:p>
              <a:pPr algn="ctr"/>
              <a:r>
                <a:rPr lang="en-NZ" sz="1701" dirty="0">
                  <a:solidFill>
                    <a:schemeClr val="bg1"/>
                  </a:solidFill>
                </a:rPr>
                <a:t>NZ Settlement Act 1863</a:t>
              </a:r>
            </a:p>
            <a:p>
              <a:pPr algn="ctr"/>
              <a:r>
                <a:rPr lang="en-NZ" sz="1701" dirty="0">
                  <a:solidFill>
                    <a:schemeClr val="bg1"/>
                  </a:solidFill>
                </a:rPr>
                <a:t>Disturbed Districts Act 1869</a:t>
              </a:r>
            </a:p>
          </p:txBody>
        </p:sp>
        <p:pic>
          <p:nvPicPr>
            <p:cNvPr id="118" name="Picture 117"/>
            <p:cNvPicPr>
              <a:picLocks noChangeAspect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67703" y="3196508"/>
              <a:ext cx="477203" cy="258159"/>
            </a:xfrm>
            <a:prstGeom prst="rect">
              <a:avLst/>
            </a:prstGeom>
          </p:spPr>
        </p:pic>
      </p:grpSp>
      <p:grpSp>
        <p:nvGrpSpPr>
          <p:cNvPr id="119" name="Group 118">
            <a:extLst>
              <a:ext uri="{FF2B5EF4-FFF2-40B4-BE49-F238E27FC236}">
                <a16:creationId xmlns="" xmlns:a16="http://schemas.microsoft.com/office/drawing/2014/main" id="{B6E0FB7C-3401-4E63-B59F-F167B6850706}"/>
              </a:ext>
            </a:extLst>
          </p:cNvPr>
          <p:cNvGrpSpPr/>
          <p:nvPr/>
        </p:nvGrpSpPr>
        <p:grpSpPr>
          <a:xfrm>
            <a:off x="4021684" y="4008499"/>
            <a:ext cx="3645830" cy="4475647"/>
            <a:chOff x="1244503" y="2882399"/>
            <a:chExt cx="2571846" cy="3157217"/>
          </a:xfrm>
        </p:grpSpPr>
        <p:pic>
          <p:nvPicPr>
            <p:cNvPr id="120" name="Picture 119">
              <a:extLst>
                <a:ext uri="{FF2B5EF4-FFF2-40B4-BE49-F238E27FC236}">
                  <a16:creationId xmlns="" xmlns:a16="http://schemas.microsoft.com/office/drawing/2014/main" id="{13FFAAB5-25B0-4A44-B2E1-04F0EE3ECE3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clrChange>
                <a:clrFrom>
                  <a:srgbClr val="F9F7F4"/>
                </a:clrFrom>
                <a:clrTo>
                  <a:srgbClr val="F9F7F4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3460" y="3323044"/>
              <a:ext cx="2422889" cy="2716572"/>
            </a:xfrm>
            <a:prstGeom prst="rect">
              <a:avLst/>
            </a:prstGeom>
          </p:spPr>
        </p:pic>
        <p:sp>
          <p:nvSpPr>
            <p:cNvPr id="121" name="TextBox 120">
              <a:extLst>
                <a:ext uri="{FF2B5EF4-FFF2-40B4-BE49-F238E27FC236}">
                  <a16:creationId xmlns="" xmlns:a16="http://schemas.microsoft.com/office/drawing/2014/main" id="{002BDA78-19F0-45BB-9F42-69D0373DBBCA}"/>
                </a:ext>
              </a:extLst>
            </p:cNvPr>
            <p:cNvSpPr txBox="1"/>
            <p:nvPr/>
          </p:nvSpPr>
          <p:spPr>
            <a:xfrm>
              <a:off x="1244503" y="2882399"/>
              <a:ext cx="2134442" cy="3421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sz="2552" dirty="0"/>
                <a:t>1864: Māori hold 0%</a:t>
              </a:r>
            </a:p>
          </p:txBody>
        </p:sp>
      </p:grpSp>
      <p:grpSp>
        <p:nvGrpSpPr>
          <p:cNvPr id="122" name="Group 121"/>
          <p:cNvGrpSpPr/>
          <p:nvPr/>
        </p:nvGrpSpPr>
        <p:grpSpPr>
          <a:xfrm>
            <a:off x="10909115" y="5394731"/>
            <a:ext cx="3672699" cy="1089675"/>
            <a:chOff x="6156960" y="2941248"/>
            <a:chExt cx="2590800" cy="768680"/>
          </a:xfrm>
        </p:grpSpPr>
        <p:sp>
          <p:nvSpPr>
            <p:cNvPr id="123" name="Rounded Rectangle 122"/>
            <p:cNvSpPr/>
            <p:nvPr/>
          </p:nvSpPr>
          <p:spPr>
            <a:xfrm>
              <a:off x="6156960" y="2941248"/>
              <a:ext cx="2590800" cy="76868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sz="2552"/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6721288" y="3187087"/>
              <a:ext cx="1947662" cy="24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NZ" sz="1701" dirty="0">
                  <a:solidFill>
                    <a:schemeClr val="bg1"/>
                  </a:solidFill>
                </a:rPr>
                <a:t>1867 – Native Schools Act</a:t>
              </a:r>
            </a:p>
          </p:txBody>
        </p:sp>
        <p:pic>
          <p:nvPicPr>
            <p:cNvPr id="125" name="Picture 124"/>
            <p:cNvPicPr>
              <a:picLocks noChangeAspect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67703" y="3196508"/>
              <a:ext cx="477203" cy="258159"/>
            </a:xfrm>
            <a:prstGeom prst="rect">
              <a:avLst/>
            </a:prstGeom>
          </p:spPr>
        </p:pic>
      </p:grpSp>
      <p:grpSp>
        <p:nvGrpSpPr>
          <p:cNvPr id="126" name="Group 125"/>
          <p:cNvGrpSpPr/>
          <p:nvPr/>
        </p:nvGrpSpPr>
        <p:grpSpPr>
          <a:xfrm>
            <a:off x="10889178" y="6644864"/>
            <a:ext cx="3785708" cy="1089675"/>
            <a:chOff x="6156960" y="2941248"/>
            <a:chExt cx="2670519" cy="768680"/>
          </a:xfrm>
        </p:grpSpPr>
        <p:sp>
          <p:nvSpPr>
            <p:cNvPr id="127" name="Rounded Rectangle 126"/>
            <p:cNvSpPr/>
            <p:nvPr/>
          </p:nvSpPr>
          <p:spPr>
            <a:xfrm>
              <a:off x="6156960" y="2941248"/>
              <a:ext cx="2590800" cy="76868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sz="2552"/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6649624" y="3002090"/>
              <a:ext cx="2177855" cy="6190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NZ" sz="1701" dirty="0">
                  <a:solidFill>
                    <a:schemeClr val="bg1"/>
                  </a:solidFill>
                </a:rPr>
                <a:t>Māori Prisoners’ Trial Act 1879</a:t>
              </a:r>
            </a:p>
            <a:p>
              <a:pPr algn="ctr"/>
              <a:r>
                <a:rPr lang="en-NZ" sz="1701" dirty="0">
                  <a:solidFill>
                    <a:schemeClr val="bg1"/>
                  </a:solidFill>
                </a:rPr>
                <a:t>West Coast Settlement (North Island) Act 1880</a:t>
              </a:r>
            </a:p>
          </p:txBody>
        </p:sp>
        <p:pic>
          <p:nvPicPr>
            <p:cNvPr id="129" name="Picture 128"/>
            <p:cNvPicPr>
              <a:picLocks noChangeAspect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67703" y="3196508"/>
              <a:ext cx="477203" cy="258159"/>
            </a:xfrm>
            <a:prstGeom prst="rect">
              <a:avLst/>
            </a:prstGeom>
          </p:spPr>
        </p:pic>
      </p:grpSp>
      <p:grpSp>
        <p:nvGrpSpPr>
          <p:cNvPr id="130" name="Group 129">
            <a:extLst>
              <a:ext uri="{FF2B5EF4-FFF2-40B4-BE49-F238E27FC236}">
                <a16:creationId xmlns="" xmlns:a16="http://schemas.microsoft.com/office/drawing/2014/main" id="{51C575E7-14F5-4DA5-9E1C-8D630ACE9573}"/>
              </a:ext>
            </a:extLst>
          </p:cNvPr>
          <p:cNvGrpSpPr/>
          <p:nvPr/>
        </p:nvGrpSpPr>
        <p:grpSpPr>
          <a:xfrm>
            <a:off x="3670479" y="1184710"/>
            <a:ext cx="5665526" cy="4435878"/>
            <a:chOff x="1082743" y="768350"/>
            <a:chExt cx="3996583" cy="3129163"/>
          </a:xfrm>
        </p:grpSpPr>
        <p:grpSp>
          <p:nvGrpSpPr>
            <p:cNvPr id="131" name="Group 130">
              <a:extLst>
                <a:ext uri="{FF2B5EF4-FFF2-40B4-BE49-F238E27FC236}">
                  <a16:creationId xmlns="" xmlns:a16="http://schemas.microsoft.com/office/drawing/2014/main" id="{D552594D-F41B-4F6B-903B-98D6F7D20B30}"/>
                </a:ext>
              </a:extLst>
            </p:cNvPr>
            <p:cNvGrpSpPr/>
            <p:nvPr/>
          </p:nvGrpSpPr>
          <p:grpSpPr>
            <a:xfrm>
              <a:off x="3016699" y="768350"/>
              <a:ext cx="2062627" cy="3129163"/>
              <a:chOff x="4903323" y="742950"/>
              <a:chExt cx="2062627" cy="3129163"/>
            </a:xfrm>
          </p:grpSpPr>
          <p:pic>
            <p:nvPicPr>
              <p:cNvPr id="133" name="Picture 132">
                <a:extLst>
                  <a:ext uri="{FF2B5EF4-FFF2-40B4-BE49-F238E27FC236}">
                    <a16:creationId xmlns="" xmlns:a16="http://schemas.microsoft.com/office/drawing/2014/main" id="{1B472B80-79CC-49EC-99E9-3E90FDA54EB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clrChange>
                  <a:clrFrom>
                    <a:srgbClr val="F9F7F4"/>
                  </a:clrFrom>
                  <a:clrTo>
                    <a:srgbClr val="F9F7F4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953" b="50093"/>
              <a:stretch/>
            </p:blipFill>
            <p:spPr>
              <a:xfrm>
                <a:off x="4903323" y="742950"/>
                <a:ext cx="2062627" cy="3129163"/>
              </a:xfrm>
              <a:prstGeom prst="rect">
                <a:avLst/>
              </a:prstGeom>
            </p:spPr>
          </p:pic>
          <p:sp>
            <p:nvSpPr>
              <p:cNvPr id="134" name="Rectangle 133">
                <a:extLst>
                  <a:ext uri="{FF2B5EF4-FFF2-40B4-BE49-F238E27FC236}">
                    <a16:creationId xmlns="" xmlns:a16="http://schemas.microsoft.com/office/drawing/2014/main" id="{FCB83692-BB2F-4BA2-B012-9FB8FFA488EB}"/>
                  </a:ext>
                </a:extLst>
              </p:cNvPr>
              <p:cNvSpPr/>
              <p:nvPr/>
            </p:nvSpPr>
            <p:spPr>
              <a:xfrm>
                <a:off x="5675448" y="812800"/>
                <a:ext cx="1220651" cy="40005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 sz="2552"/>
              </a:p>
            </p:txBody>
          </p:sp>
        </p:grpSp>
        <p:sp>
          <p:nvSpPr>
            <p:cNvPr id="132" name="TextBox 131">
              <a:extLst>
                <a:ext uri="{FF2B5EF4-FFF2-40B4-BE49-F238E27FC236}">
                  <a16:creationId xmlns="" xmlns:a16="http://schemas.microsoft.com/office/drawing/2014/main" id="{201EEC68-F7BD-4FC3-BD62-B9348AAE2C68}"/>
                </a:ext>
              </a:extLst>
            </p:cNvPr>
            <p:cNvSpPr txBox="1"/>
            <p:nvPr/>
          </p:nvSpPr>
          <p:spPr>
            <a:xfrm>
              <a:off x="1082743" y="1346672"/>
              <a:ext cx="2193964" cy="3421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NZ" sz="2552" dirty="0"/>
                <a:t>1890: Māori hold 40%</a:t>
              </a:r>
            </a:p>
          </p:txBody>
        </p:sp>
      </p:grpSp>
      <p:sp>
        <p:nvSpPr>
          <p:cNvPr id="135" name="Rectangle 134">
            <a:extLst>
              <a:ext uri="{FF2B5EF4-FFF2-40B4-BE49-F238E27FC236}">
                <a16:creationId xmlns="" xmlns:a16="http://schemas.microsoft.com/office/drawing/2014/main" id="{645B8D4E-EEF3-4C5B-8257-D88A392A8E56}"/>
              </a:ext>
            </a:extLst>
          </p:cNvPr>
          <p:cNvSpPr/>
          <p:nvPr/>
        </p:nvSpPr>
        <p:spPr>
          <a:xfrm>
            <a:off x="2770418" y="629793"/>
            <a:ext cx="11744028" cy="916169"/>
          </a:xfrm>
          <a:prstGeom prst="rect">
            <a:avLst/>
          </a:prstGeom>
          <a:noFill/>
        </p:spPr>
        <p:txBody>
          <a:bodyPr wrap="none" lIns="129625" tIns="64812" rIns="129625" bIns="64812">
            <a:spAutoFit/>
          </a:bodyPr>
          <a:lstStyle/>
          <a:p>
            <a:pPr algn="ctr"/>
            <a:r>
              <a:rPr lang="en-US" sz="5103" dirty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COLONISATION…DESTABILISING A CULTURE</a:t>
            </a:r>
          </a:p>
        </p:txBody>
      </p:sp>
      <p:grpSp>
        <p:nvGrpSpPr>
          <p:cNvPr id="136" name="Group 135">
            <a:extLst>
              <a:ext uri="{FF2B5EF4-FFF2-40B4-BE49-F238E27FC236}">
                <a16:creationId xmlns="" xmlns:a16="http://schemas.microsoft.com/office/drawing/2014/main" id="{34219170-B335-4595-9DAA-1443B081AE6B}"/>
              </a:ext>
            </a:extLst>
          </p:cNvPr>
          <p:cNvGrpSpPr/>
          <p:nvPr/>
        </p:nvGrpSpPr>
        <p:grpSpPr>
          <a:xfrm>
            <a:off x="3672279" y="1327979"/>
            <a:ext cx="5748406" cy="4533643"/>
            <a:chOff x="1098402" y="864487"/>
            <a:chExt cx="4055048" cy="3198128"/>
          </a:xfrm>
        </p:grpSpPr>
        <p:pic>
          <p:nvPicPr>
            <p:cNvPr id="137" name="Picture 136">
              <a:extLst>
                <a:ext uri="{FF2B5EF4-FFF2-40B4-BE49-F238E27FC236}">
                  <a16:creationId xmlns="" xmlns:a16="http://schemas.microsoft.com/office/drawing/2014/main" id="{4A9CDFD1-827B-4AAE-8B80-5EE1861D54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clrChange>
                <a:clrFrom>
                  <a:srgbClr val="F9F7F4"/>
                </a:clrFrom>
                <a:clrTo>
                  <a:srgbClr val="F9F7F4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630" r="48664"/>
            <a:stretch/>
          </p:blipFill>
          <p:spPr>
            <a:xfrm>
              <a:off x="2967221" y="864487"/>
              <a:ext cx="2186229" cy="3198128"/>
            </a:xfrm>
            <a:prstGeom prst="rect">
              <a:avLst/>
            </a:prstGeom>
          </p:spPr>
        </p:pic>
        <p:sp>
          <p:nvSpPr>
            <p:cNvPr id="138" name="TextBox 137">
              <a:extLst>
                <a:ext uri="{FF2B5EF4-FFF2-40B4-BE49-F238E27FC236}">
                  <a16:creationId xmlns="" xmlns:a16="http://schemas.microsoft.com/office/drawing/2014/main" id="{6CA9807A-F568-4BEA-9383-5F3D678F658E}"/>
                </a:ext>
              </a:extLst>
            </p:cNvPr>
            <p:cNvSpPr txBox="1"/>
            <p:nvPr/>
          </p:nvSpPr>
          <p:spPr>
            <a:xfrm>
              <a:off x="1098402" y="1340556"/>
              <a:ext cx="2193964" cy="3421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NZ" sz="2552" dirty="0"/>
                <a:t>1910: Māori hold 27%</a:t>
              </a:r>
            </a:p>
          </p:txBody>
        </p:sp>
      </p:grpSp>
      <p:grpSp>
        <p:nvGrpSpPr>
          <p:cNvPr id="139" name="Group 138"/>
          <p:cNvGrpSpPr/>
          <p:nvPr/>
        </p:nvGrpSpPr>
        <p:grpSpPr>
          <a:xfrm>
            <a:off x="10889178" y="7910205"/>
            <a:ext cx="3672699" cy="1089675"/>
            <a:chOff x="6156960" y="2941248"/>
            <a:chExt cx="2590800" cy="768680"/>
          </a:xfrm>
        </p:grpSpPr>
        <p:sp>
          <p:nvSpPr>
            <p:cNvPr id="140" name="Rounded Rectangle 139"/>
            <p:cNvSpPr/>
            <p:nvPr/>
          </p:nvSpPr>
          <p:spPr>
            <a:xfrm>
              <a:off x="6156960" y="2941248"/>
              <a:ext cx="2590800" cy="76868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sz="2552"/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6661916" y="3115284"/>
              <a:ext cx="1947662" cy="24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NZ" sz="1701" dirty="0">
                  <a:solidFill>
                    <a:schemeClr val="bg1"/>
                  </a:solidFill>
                </a:rPr>
                <a:t>1909 – The Native Land Act</a:t>
              </a:r>
            </a:p>
          </p:txBody>
        </p:sp>
        <p:pic>
          <p:nvPicPr>
            <p:cNvPr id="142" name="Picture 141"/>
            <p:cNvPicPr>
              <a:picLocks noChangeAspect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67703" y="3196508"/>
              <a:ext cx="477203" cy="258159"/>
            </a:xfrm>
            <a:prstGeom prst="rect">
              <a:avLst/>
            </a:prstGeom>
          </p:spPr>
        </p:pic>
      </p:grpSp>
      <p:grpSp>
        <p:nvGrpSpPr>
          <p:cNvPr id="53" name="Group 52"/>
          <p:cNvGrpSpPr/>
          <p:nvPr/>
        </p:nvGrpSpPr>
        <p:grpSpPr>
          <a:xfrm>
            <a:off x="562722" y="8333952"/>
            <a:ext cx="2831164" cy="919899"/>
            <a:chOff x="13266501" y="8300583"/>
            <a:chExt cx="2831164" cy="919899"/>
          </a:xfrm>
        </p:grpSpPr>
        <p:sp>
          <p:nvSpPr>
            <p:cNvPr id="54" name="object 8"/>
            <p:cNvSpPr/>
            <p:nvPr/>
          </p:nvSpPr>
          <p:spPr>
            <a:xfrm>
              <a:off x="13266501" y="8300583"/>
              <a:ext cx="651474" cy="919899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9"/>
            <p:cNvSpPr/>
            <p:nvPr/>
          </p:nvSpPr>
          <p:spPr>
            <a:xfrm>
              <a:off x="14008075" y="8474561"/>
              <a:ext cx="2089590" cy="728110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6" name="Rectangle 55"/>
          <p:cNvSpPr/>
          <p:nvPr/>
        </p:nvSpPr>
        <p:spPr>
          <a:xfrm>
            <a:off x="3497784" y="8651114"/>
            <a:ext cx="5852019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>
                <a:solidFill>
                  <a:srgbClr val="233863"/>
                </a:solidFill>
              </a:rPr>
              <a:t>Reference: </a:t>
            </a:r>
            <a:r>
              <a:rPr lang="en-NZ" sz="800" dirty="0">
                <a:solidFill>
                  <a:srgbClr val="233863"/>
                </a:solidFill>
              </a:rPr>
              <a:t>Adapted from internal Police workshops delivered by Dr Simone Bull based on her (2001) Doctor of Philosophy in Criminology, Victoria University of Wellington, New Zealand. </a:t>
            </a:r>
            <a:r>
              <a:rPr lang="en-NZ" sz="800" i="1" dirty="0">
                <a:solidFill>
                  <a:srgbClr val="233863"/>
                </a:solidFill>
              </a:rPr>
              <a:t>“The land of murder, cannibalism, and all kinds of atrocious crimes? An Overview of ‘Maori Crime’ from Pre-Colonial Times to the Present Day” </a:t>
            </a:r>
            <a:r>
              <a:rPr lang="en-NZ" sz="800" dirty="0">
                <a:solidFill>
                  <a:srgbClr val="233863"/>
                </a:solidFill>
              </a:rPr>
              <a:t>- as well as - Bull, S. J. (2004) </a:t>
            </a:r>
            <a:r>
              <a:rPr lang="en-NZ" sz="800" i="1" dirty="0">
                <a:solidFill>
                  <a:srgbClr val="233863"/>
                </a:solidFill>
              </a:rPr>
              <a:t>“The land of murder, cannibalism, and all kinds of atrocious crimes? Maori and Crime in New Zealand, 1853-1919”</a:t>
            </a:r>
            <a:r>
              <a:rPr lang="en-NZ" sz="800" dirty="0">
                <a:solidFill>
                  <a:srgbClr val="233863"/>
                </a:solidFill>
              </a:rPr>
              <a:t> British Journal of Criminology, Vol. 44, July, pp. 496-519.</a:t>
            </a:r>
          </a:p>
        </p:txBody>
      </p:sp>
    </p:spTree>
    <p:extLst>
      <p:ext uri="{BB962C8B-B14F-4D97-AF65-F5344CB8AC3E}">
        <p14:creationId xmlns:p14="http://schemas.microsoft.com/office/powerpoint/2010/main" val="288693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ctangle 78"/>
          <p:cNvSpPr/>
          <p:nvPr/>
        </p:nvSpPr>
        <p:spPr>
          <a:xfrm>
            <a:off x="2344090" y="405347"/>
            <a:ext cx="12607543" cy="9119814"/>
          </a:xfrm>
          <a:prstGeom prst="rect">
            <a:avLst/>
          </a:prstGeom>
          <a:solidFill>
            <a:srgbClr val="DAE3F3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29625" tIns="64812" rIns="129625" bIns="6481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NZ" sz="2552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645B8D4E-EEF3-4C5B-8257-D88A392A8E56}"/>
              </a:ext>
            </a:extLst>
          </p:cNvPr>
          <p:cNvSpPr/>
          <p:nvPr/>
        </p:nvSpPr>
        <p:spPr>
          <a:xfrm>
            <a:off x="4852094" y="8661101"/>
            <a:ext cx="7392260" cy="741698"/>
          </a:xfrm>
          <a:prstGeom prst="rect">
            <a:avLst/>
          </a:prstGeom>
          <a:noFill/>
        </p:spPr>
        <p:txBody>
          <a:bodyPr wrap="none" lIns="129625" tIns="64812" rIns="129625" bIns="64812">
            <a:spAutoFit/>
          </a:bodyPr>
          <a:lstStyle/>
          <a:p>
            <a:r>
              <a:rPr lang="en-US" sz="3969" b="1" cap="all" dirty="0">
                <a:solidFill>
                  <a:srgbClr val="23386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MASLOW’S HIERARCHY OF NEEDS</a:t>
            </a:r>
          </a:p>
        </p:txBody>
      </p:sp>
      <p:sp>
        <p:nvSpPr>
          <p:cNvPr id="2" name="Rectangle 1"/>
          <p:cNvSpPr/>
          <p:nvPr/>
        </p:nvSpPr>
        <p:spPr>
          <a:xfrm>
            <a:off x="2557214" y="638128"/>
            <a:ext cx="8529312" cy="1270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11400729" algn="l"/>
              </a:tabLst>
            </a:pPr>
            <a:r>
              <a:rPr lang="en-US" sz="2552" b="1" dirty="0" smtClean="0">
                <a:solidFill>
                  <a:srgbClr val="F6872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Given what you have just learnt about </a:t>
            </a:r>
            <a:r>
              <a:rPr lang="en-US" sz="2552" b="1" dirty="0" err="1" smtClean="0">
                <a:solidFill>
                  <a:srgbClr val="F6872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colonisation</a:t>
            </a:r>
            <a:r>
              <a:rPr lang="en-US" sz="2552" b="1" dirty="0" smtClean="0">
                <a:solidFill>
                  <a:srgbClr val="F6872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                do you believe Māori have their needs met in keeping with </a:t>
            </a:r>
            <a:r>
              <a:rPr lang="en-US" sz="2552" b="1" dirty="0">
                <a:solidFill>
                  <a:srgbClr val="F6872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US" sz="2552" b="1" dirty="0" smtClean="0">
                <a:solidFill>
                  <a:srgbClr val="F6872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aslow’s Hierarchy of Needs?</a:t>
            </a:r>
            <a:endParaRPr lang="en-NZ" sz="1134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86742" y="9301894"/>
            <a:ext cx="4435128" cy="22326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51" b="1" dirty="0">
                <a:solidFill>
                  <a:srgbClr val="233863"/>
                </a:solidFill>
              </a:rPr>
              <a:t>Reference: </a:t>
            </a:r>
            <a:r>
              <a:rPr lang="en-US" sz="851" dirty="0">
                <a:solidFill>
                  <a:srgbClr val="233863"/>
                </a:solidFill>
              </a:rPr>
              <a:t>adapted from </a:t>
            </a:r>
            <a:r>
              <a:rPr lang="en-US" sz="851" i="1" dirty="0">
                <a:solidFill>
                  <a:srgbClr val="233863"/>
                </a:solidFill>
              </a:rPr>
              <a:t>Maslow’s Hierarchy of Needs</a:t>
            </a:r>
            <a:endParaRPr lang="en-NZ" sz="1134" i="1" dirty="0">
              <a:solidFill>
                <a:srgbClr val="233863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730" y="1756955"/>
            <a:ext cx="11882261" cy="6938981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11924893" y="638128"/>
            <a:ext cx="2776617" cy="767523"/>
            <a:chOff x="13266501" y="8300583"/>
            <a:chExt cx="2831164" cy="919899"/>
          </a:xfrm>
        </p:grpSpPr>
        <p:sp>
          <p:nvSpPr>
            <p:cNvPr id="10" name="object 8"/>
            <p:cNvSpPr/>
            <p:nvPr/>
          </p:nvSpPr>
          <p:spPr>
            <a:xfrm>
              <a:off x="13266501" y="8300583"/>
              <a:ext cx="651474" cy="9198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552"/>
            </a:p>
          </p:txBody>
        </p:sp>
        <p:sp>
          <p:nvSpPr>
            <p:cNvPr id="12" name="object 9"/>
            <p:cNvSpPr/>
            <p:nvPr/>
          </p:nvSpPr>
          <p:spPr>
            <a:xfrm>
              <a:off x="14008075" y="8474561"/>
              <a:ext cx="2089590" cy="72811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552"/>
            </a:p>
          </p:txBody>
        </p:sp>
      </p:grpSp>
    </p:spTree>
    <p:extLst>
      <p:ext uri="{BB962C8B-B14F-4D97-AF65-F5344CB8AC3E}">
        <p14:creationId xmlns:p14="http://schemas.microsoft.com/office/powerpoint/2010/main" val="3316286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554927" y="410478"/>
            <a:ext cx="12170316" cy="89008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2552" dirty="0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645B8D4E-EEF3-4C5B-8257-D88A392A8E56}"/>
              </a:ext>
            </a:extLst>
          </p:cNvPr>
          <p:cNvSpPr/>
          <p:nvPr/>
        </p:nvSpPr>
        <p:spPr>
          <a:xfrm>
            <a:off x="2907993" y="628411"/>
            <a:ext cx="11571673" cy="916169"/>
          </a:xfrm>
          <a:prstGeom prst="rect">
            <a:avLst/>
          </a:prstGeom>
          <a:noFill/>
        </p:spPr>
        <p:txBody>
          <a:bodyPr wrap="none" lIns="129625" tIns="64812" rIns="129625" bIns="64812">
            <a:spAutoFit/>
          </a:bodyPr>
          <a:lstStyle/>
          <a:p>
            <a:pPr algn="ctr"/>
            <a:r>
              <a:rPr lang="en-US" sz="5103" dirty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URBANISATION…DESTABILISING A SOCIETY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0907293" y="1676352"/>
            <a:ext cx="3672699" cy="1089675"/>
            <a:chOff x="6156960" y="2941248"/>
            <a:chExt cx="2590800" cy="768680"/>
          </a:xfrm>
        </p:grpSpPr>
        <p:sp>
          <p:nvSpPr>
            <p:cNvPr id="10" name="Rounded Rectangle 9"/>
            <p:cNvSpPr/>
            <p:nvPr/>
          </p:nvSpPr>
          <p:spPr>
            <a:xfrm>
              <a:off x="6156960" y="2941248"/>
              <a:ext cx="2590800" cy="76868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sz="2552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680648" y="3187087"/>
              <a:ext cx="1947662" cy="24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NZ" sz="1701" dirty="0">
                  <a:solidFill>
                    <a:schemeClr val="bg1"/>
                  </a:solidFill>
                </a:rPr>
                <a:t>The Manpower Act 1944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67703" y="3196508"/>
              <a:ext cx="477203" cy="258159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10900782" y="2908527"/>
            <a:ext cx="3672699" cy="1089675"/>
            <a:chOff x="6156960" y="1181045"/>
            <a:chExt cx="2590800" cy="768680"/>
          </a:xfrm>
        </p:grpSpPr>
        <p:sp>
          <p:nvSpPr>
            <p:cNvPr id="14" name="Rounded Rectangle 13"/>
            <p:cNvSpPr/>
            <p:nvPr/>
          </p:nvSpPr>
          <p:spPr>
            <a:xfrm>
              <a:off x="6156960" y="1181045"/>
              <a:ext cx="2590800" cy="76868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sz="2552"/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30983">
              <a:off x="6299892" y="1458707"/>
              <a:ext cx="611599" cy="258074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6868160" y="1426885"/>
              <a:ext cx="1747520" cy="24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sz="1701" dirty="0">
                  <a:solidFill>
                    <a:schemeClr val="bg1"/>
                  </a:solidFill>
                </a:rPr>
                <a:t>Post-war migration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0918488" y="4154146"/>
            <a:ext cx="3672699" cy="1089675"/>
            <a:chOff x="6309360" y="2207068"/>
            <a:chExt cx="2590800" cy="768680"/>
          </a:xfrm>
        </p:grpSpPr>
        <p:grpSp>
          <p:nvGrpSpPr>
            <p:cNvPr id="18" name="Group 17"/>
            <p:cNvGrpSpPr/>
            <p:nvPr/>
          </p:nvGrpSpPr>
          <p:grpSpPr>
            <a:xfrm>
              <a:off x="6309360" y="2207068"/>
              <a:ext cx="2590800" cy="768680"/>
              <a:chOff x="6156960" y="1181045"/>
              <a:chExt cx="2590800" cy="768680"/>
            </a:xfrm>
          </p:grpSpPr>
          <p:sp>
            <p:nvSpPr>
              <p:cNvPr id="20" name="Rounded Rectangle 19"/>
              <p:cNvSpPr/>
              <p:nvPr/>
            </p:nvSpPr>
            <p:spPr>
              <a:xfrm>
                <a:off x="6156960" y="1181045"/>
                <a:ext cx="2590800" cy="76868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 sz="2552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6674697" y="1355107"/>
                <a:ext cx="1747520" cy="4344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NZ" sz="1701" dirty="0">
                    <a:solidFill>
                      <a:schemeClr val="bg1"/>
                    </a:solidFill>
                  </a:rPr>
                  <a:t>Urban relocation programme</a:t>
                </a:r>
              </a:p>
            </p:txBody>
          </p:sp>
        </p:grpSp>
        <p:sp>
          <p:nvSpPr>
            <p:cNvPr id="19" name="Right Arrow 18"/>
            <p:cNvSpPr/>
            <p:nvPr/>
          </p:nvSpPr>
          <p:spPr>
            <a:xfrm>
              <a:off x="6520086" y="2450167"/>
              <a:ext cx="348074" cy="331182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sz="2552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0889178" y="5394724"/>
            <a:ext cx="3672699" cy="1089675"/>
            <a:chOff x="6167169" y="3805555"/>
            <a:chExt cx="2590800" cy="768680"/>
          </a:xfrm>
        </p:grpSpPr>
        <p:grpSp>
          <p:nvGrpSpPr>
            <p:cNvPr id="23" name="Group 22"/>
            <p:cNvGrpSpPr/>
            <p:nvPr/>
          </p:nvGrpSpPr>
          <p:grpSpPr>
            <a:xfrm>
              <a:off x="6167169" y="3805555"/>
              <a:ext cx="2590800" cy="768680"/>
              <a:chOff x="6156960" y="1181045"/>
              <a:chExt cx="2590800" cy="768680"/>
            </a:xfrm>
          </p:grpSpPr>
          <p:sp>
            <p:nvSpPr>
              <p:cNvPr id="25" name="Rounded Rectangle 24"/>
              <p:cNvSpPr/>
              <p:nvPr/>
            </p:nvSpPr>
            <p:spPr>
              <a:xfrm>
                <a:off x="6156960" y="1181045"/>
                <a:ext cx="2590800" cy="76868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 sz="2552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6674697" y="1355107"/>
                <a:ext cx="1747520" cy="4344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NZ" sz="1701" dirty="0">
                    <a:solidFill>
                      <a:schemeClr val="bg1"/>
                    </a:solidFill>
                  </a:rPr>
                  <a:t>Māori housing – pepper-potting</a:t>
                </a:r>
              </a:p>
            </p:txBody>
          </p:sp>
        </p:grp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11172" y="3964393"/>
              <a:ext cx="484801" cy="458565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10898551" y="6660770"/>
            <a:ext cx="3672699" cy="1089675"/>
            <a:chOff x="4496371" y="4424309"/>
            <a:chExt cx="2590800" cy="768680"/>
          </a:xfrm>
        </p:grpSpPr>
        <p:grpSp>
          <p:nvGrpSpPr>
            <p:cNvPr id="28" name="Group 27"/>
            <p:cNvGrpSpPr/>
            <p:nvPr/>
          </p:nvGrpSpPr>
          <p:grpSpPr>
            <a:xfrm>
              <a:off x="4496371" y="4424309"/>
              <a:ext cx="2590800" cy="768680"/>
              <a:chOff x="6156960" y="1181045"/>
              <a:chExt cx="2590800" cy="768680"/>
            </a:xfrm>
          </p:grpSpPr>
          <p:sp>
            <p:nvSpPr>
              <p:cNvPr id="30" name="Rounded Rectangle 29"/>
              <p:cNvSpPr/>
              <p:nvPr/>
            </p:nvSpPr>
            <p:spPr>
              <a:xfrm>
                <a:off x="6156960" y="1181045"/>
                <a:ext cx="2590800" cy="76868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 sz="2552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6674697" y="1446547"/>
                <a:ext cx="1747520" cy="249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NZ" sz="1701" dirty="0">
                    <a:solidFill>
                      <a:schemeClr val="bg1"/>
                    </a:solidFill>
                  </a:rPr>
                  <a:t>Adapting to city life</a:t>
                </a:r>
              </a:p>
            </p:txBody>
          </p:sp>
        </p:grp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7086" y="4574235"/>
              <a:ext cx="530261" cy="424631"/>
            </a:xfrm>
            <a:prstGeom prst="rect">
              <a:avLst/>
            </a:prstGeom>
          </p:spPr>
        </p:pic>
      </p:grpSp>
      <p:grpSp>
        <p:nvGrpSpPr>
          <p:cNvPr id="32" name="Group 31">
            <a:extLst>
              <a:ext uri="{FF2B5EF4-FFF2-40B4-BE49-F238E27FC236}">
                <a16:creationId xmlns="" xmlns:a16="http://schemas.microsoft.com/office/drawing/2014/main" id="{B6E0FB7C-3401-4E63-B59F-F167B6850706}"/>
              </a:ext>
            </a:extLst>
          </p:cNvPr>
          <p:cNvGrpSpPr/>
          <p:nvPr/>
        </p:nvGrpSpPr>
        <p:grpSpPr>
          <a:xfrm>
            <a:off x="4021684" y="4008499"/>
            <a:ext cx="3645830" cy="4475647"/>
            <a:chOff x="1244503" y="2882399"/>
            <a:chExt cx="2571846" cy="3157217"/>
          </a:xfrm>
        </p:grpSpPr>
        <p:pic>
          <p:nvPicPr>
            <p:cNvPr id="33" name="Picture 32">
              <a:extLst>
                <a:ext uri="{FF2B5EF4-FFF2-40B4-BE49-F238E27FC236}">
                  <a16:creationId xmlns="" xmlns:a16="http://schemas.microsoft.com/office/drawing/2014/main" id="{13FFAAB5-25B0-4A44-B2E1-04F0EE3ECE3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9F7F4"/>
                </a:clrFrom>
                <a:clrTo>
                  <a:srgbClr val="F9F7F4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3460" y="3323044"/>
              <a:ext cx="2422889" cy="2716572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="" xmlns:a16="http://schemas.microsoft.com/office/drawing/2014/main" id="{002BDA78-19F0-45BB-9F42-69D0373DBBCA}"/>
                </a:ext>
              </a:extLst>
            </p:cNvPr>
            <p:cNvSpPr txBox="1"/>
            <p:nvPr/>
          </p:nvSpPr>
          <p:spPr>
            <a:xfrm>
              <a:off x="1244503" y="2882399"/>
              <a:ext cx="2134442" cy="3421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NZ" sz="2552" dirty="0"/>
            </a:p>
          </p:txBody>
        </p:sp>
      </p:grpSp>
      <p:sp>
        <p:nvSpPr>
          <p:cNvPr id="38" name="Rectangle 37"/>
          <p:cNvSpPr/>
          <p:nvPr/>
        </p:nvSpPr>
        <p:spPr>
          <a:xfrm>
            <a:off x="8282282" y="2908529"/>
            <a:ext cx="432082" cy="2398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2552"/>
          </a:p>
        </p:txBody>
      </p:sp>
      <p:pic>
        <p:nvPicPr>
          <p:cNvPr id="40" name="Picture 39">
            <a:extLst>
              <a:ext uri="{FF2B5EF4-FFF2-40B4-BE49-F238E27FC236}">
                <a16:creationId xmlns="" xmlns:a16="http://schemas.microsoft.com/office/drawing/2014/main" id="{32A74CCA-C64F-44E6-8484-A4B8D5FB018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9F7F4"/>
              </a:clrFrom>
              <a:clrTo>
                <a:srgbClr val="F9F7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86" t="48704" r="-690" b="-50926"/>
          <a:stretch/>
        </p:blipFill>
        <p:spPr>
          <a:xfrm>
            <a:off x="6371290" y="1254670"/>
            <a:ext cx="3161434" cy="9428062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5FE3BEF6-DF51-4A5C-AD8E-95C14A8F667E}"/>
              </a:ext>
            </a:extLst>
          </p:cNvPr>
          <p:cNvSpPr txBox="1"/>
          <p:nvPr/>
        </p:nvSpPr>
        <p:spPr>
          <a:xfrm>
            <a:off x="3778239" y="2024986"/>
            <a:ext cx="2945037" cy="4850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2552" dirty="0"/>
              <a:t>1939: Māori hold 9%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5FE3BEF6-DF51-4A5C-AD8E-95C14A8F667E}"/>
              </a:ext>
            </a:extLst>
          </p:cNvPr>
          <p:cNvSpPr txBox="1"/>
          <p:nvPr/>
        </p:nvSpPr>
        <p:spPr>
          <a:xfrm>
            <a:off x="3844041" y="2400658"/>
            <a:ext cx="3252814" cy="4850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2552" dirty="0"/>
              <a:t>By 2000 Māori hold 4%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562722" y="8333952"/>
            <a:ext cx="2831164" cy="919899"/>
            <a:chOff x="13266501" y="8300583"/>
            <a:chExt cx="2831164" cy="919899"/>
          </a:xfrm>
        </p:grpSpPr>
        <p:sp>
          <p:nvSpPr>
            <p:cNvPr id="43" name="object 8"/>
            <p:cNvSpPr/>
            <p:nvPr/>
          </p:nvSpPr>
          <p:spPr>
            <a:xfrm>
              <a:off x="13266501" y="8300583"/>
              <a:ext cx="651474" cy="919899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9"/>
            <p:cNvSpPr/>
            <p:nvPr/>
          </p:nvSpPr>
          <p:spPr>
            <a:xfrm>
              <a:off x="14008075" y="8474561"/>
              <a:ext cx="2089590" cy="72811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Rectangle 36"/>
          <p:cNvSpPr/>
          <p:nvPr/>
        </p:nvSpPr>
        <p:spPr>
          <a:xfrm>
            <a:off x="3526964" y="8726597"/>
            <a:ext cx="6036338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>
                <a:solidFill>
                  <a:srgbClr val="233863"/>
                </a:solidFill>
              </a:rPr>
              <a:t>Reference: </a:t>
            </a:r>
            <a:r>
              <a:rPr lang="en-NZ" sz="800" dirty="0">
                <a:solidFill>
                  <a:srgbClr val="233863"/>
                </a:solidFill>
              </a:rPr>
              <a:t>Adapted from internal Police workshops delivered by Dr Simone Bull based on her (2001) Doctor of Philosophy in Criminology, Victoria University of Wellington, New Zealand. </a:t>
            </a:r>
            <a:r>
              <a:rPr lang="en-NZ" sz="800" i="1" dirty="0">
                <a:solidFill>
                  <a:srgbClr val="233863"/>
                </a:solidFill>
              </a:rPr>
              <a:t>“The land of murder, cannibalism, and all kinds of atrocious crimes? An Overview of ‘Maori Crime’ from Pre-Colonial Times to the Present Day” </a:t>
            </a:r>
            <a:r>
              <a:rPr lang="en-NZ" sz="800" dirty="0">
                <a:solidFill>
                  <a:srgbClr val="233863"/>
                </a:solidFill>
              </a:rPr>
              <a:t>- as well as - Bull, S. J. (2004) </a:t>
            </a:r>
            <a:r>
              <a:rPr lang="en-NZ" sz="800" i="1" dirty="0">
                <a:solidFill>
                  <a:srgbClr val="233863"/>
                </a:solidFill>
              </a:rPr>
              <a:t>“The land of murder, cannibalism, and all kinds of atrocious crimes? Maori and Crime in New Zealand, 1853-1919”</a:t>
            </a:r>
            <a:r>
              <a:rPr lang="en-NZ" sz="800" dirty="0">
                <a:solidFill>
                  <a:srgbClr val="233863"/>
                </a:solidFill>
              </a:rPr>
              <a:t> British Journal of Criminology, Vol. 44, July, pp. 496-519.</a:t>
            </a:r>
          </a:p>
        </p:txBody>
      </p:sp>
    </p:spTree>
    <p:extLst>
      <p:ext uri="{BB962C8B-B14F-4D97-AF65-F5344CB8AC3E}">
        <p14:creationId xmlns:p14="http://schemas.microsoft.com/office/powerpoint/2010/main" val="3946740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54927" y="410478"/>
            <a:ext cx="12170316" cy="89008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2552" dirty="0"/>
          </a:p>
        </p:txBody>
      </p:sp>
      <p:sp>
        <p:nvSpPr>
          <p:cNvPr id="7" name="TextBox 6"/>
          <p:cNvSpPr txBox="1"/>
          <p:nvPr/>
        </p:nvSpPr>
        <p:spPr>
          <a:xfrm>
            <a:off x="2328752" y="617751"/>
            <a:ext cx="12434764" cy="8776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5103" dirty="0">
                <a:solidFill>
                  <a:schemeClr val="accent2"/>
                </a:solidFill>
              </a:rPr>
              <a:t>M</a:t>
            </a:r>
            <a:r>
              <a:rPr lang="en-NZ" sz="5103" dirty="0">
                <a:solidFill>
                  <a:schemeClr val="accent2"/>
                </a:solidFill>
                <a:latin typeface="Calibri" panose="020F0502020204030204" pitchFamily="34" charset="0"/>
              </a:rPr>
              <a:t>ĀORI AND FAMILY HARM</a:t>
            </a:r>
            <a:endParaRPr lang="en-NZ" sz="5103" dirty="0">
              <a:solidFill>
                <a:schemeClr val="accent2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2D74F37-0051-426D-9BB4-27BF5412BD2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0642" y="1457153"/>
            <a:ext cx="9304105" cy="685642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" name="Group 8"/>
          <p:cNvGrpSpPr/>
          <p:nvPr/>
        </p:nvGrpSpPr>
        <p:grpSpPr>
          <a:xfrm>
            <a:off x="562722" y="8333952"/>
            <a:ext cx="2831164" cy="919899"/>
            <a:chOff x="13266501" y="8300583"/>
            <a:chExt cx="2831164" cy="919899"/>
          </a:xfrm>
        </p:grpSpPr>
        <p:sp>
          <p:nvSpPr>
            <p:cNvPr id="10" name="object 8"/>
            <p:cNvSpPr/>
            <p:nvPr/>
          </p:nvSpPr>
          <p:spPr>
            <a:xfrm>
              <a:off x="13266501" y="8300583"/>
              <a:ext cx="651474" cy="9198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9"/>
            <p:cNvSpPr/>
            <p:nvPr/>
          </p:nvSpPr>
          <p:spPr>
            <a:xfrm>
              <a:off x="14008075" y="8474561"/>
              <a:ext cx="2089590" cy="72811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91474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54927" y="410478"/>
            <a:ext cx="12170316" cy="89008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2552" dirty="0"/>
          </a:p>
        </p:txBody>
      </p:sp>
      <p:sp>
        <p:nvSpPr>
          <p:cNvPr id="6" name="TextBox 5"/>
          <p:cNvSpPr txBox="1"/>
          <p:nvPr/>
        </p:nvSpPr>
        <p:spPr>
          <a:xfrm>
            <a:off x="2328752" y="617751"/>
            <a:ext cx="12434764" cy="8776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5103" dirty="0">
                <a:solidFill>
                  <a:schemeClr val="accent2"/>
                </a:solidFill>
              </a:rPr>
              <a:t>TIKANGA VALUES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874" y="1019381"/>
            <a:ext cx="11528953" cy="7683088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10399485" y="1674321"/>
            <a:ext cx="3399836" cy="1455563"/>
            <a:chOff x="5811520" y="1181101"/>
            <a:chExt cx="2398317" cy="1026785"/>
          </a:xfrm>
        </p:grpSpPr>
        <p:sp>
          <p:nvSpPr>
            <p:cNvPr id="10" name="Rounded Rectangle 9"/>
            <p:cNvSpPr/>
            <p:nvPr/>
          </p:nvSpPr>
          <p:spPr>
            <a:xfrm>
              <a:off x="6218477" y="1181101"/>
              <a:ext cx="1991360" cy="102678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1985" dirty="0"/>
                <a:t>Giving with no expectation of return.</a:t>
              </a:r>
            </a:p>
          </p:txBody>
        </p:sp>
        <p:cxnSp>
          <p:nvCxnSpPr>
            <p:cNvPr id="11" name="Straight Connector 10"/>
            <p:cNvCxnSpPr>
              <a:stCxn id="10" idx="1"/>
            </p:cNvCxnSpPr>
            <p:nvPr/>
          </p:nvCxnSpPr>
          <p:spPr>
            <a:xfrm flipH="1">
              <a:off x="5811520" y="1694494"/>
              <a:ext cx="406957" cy="22574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1465288" y="4094025"/>
            <a:ext cx="3127574" cy="1455563"/>
            <a:chOff x="6003580" y="1181101"/>
            <a:chExt cx="2206257" cy="1026785"/>
          </a:xfrm>
        </p:grpSpPr>
        <p:sp>
          <p:nvSpPr>
            <p:cNvPr id="13" name="Rounded Rectangle 12"/>
            <p:cNvSpPr/>
            <p:nvPr/>
          </p:nvSpPr>
          <p:spPr>
            <a:xfrm>
              <a:off x="6218477" y="1181101"/>
              <a:ext cx="1991360" cy="102678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1985" dirty="0"/>
                <a:t>Building the mana of others, through nurturing, growing and challenging.</a:t>
              </a:r>
            </a:p>
          </p:txBody>
        </p:sp>
        <p:cxnSp>
          <p:nvCxnSpPr>
            <p:cNvPr id="14" name="Straight Connector 13"/>
            <p:cNvCxnSpPr>
              <a:stCxn id="13" idx="1"/>
            </p:cNvCxnSpPr>
            <p:nvPr/>
          </p:nvCxnSpPr>
          <p:spPr>
            <a:xfrm flipH="1" flipV="1">
              <a:off x="6003580" y="1694493"/>
              <a:ext cx="214897" cy="1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10399484" y="6576113"/>
            <a:ext cx="3704473" cy="1455563"/>
            <a:chOff x="5596623" y="1181101"/>
            <a:chExt cx="2613214" cy="1026785"/>
          </a:xfrm>
        </p:grpSpPr>
        <p:sp>
          <p:nvSpPr>
            <p:cNvPr id="16" name="Rounded Rectangle 15"/>
            <p:cNvSpPr/>
            <p:nvPr/>
          </p:nvSpPr>
          <p:spPr>
            <a:xfrm>
              <a:off x="6218477" y="1181101"/>
              <a:ext cx="1991360" cy="102678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1985" dirty="0"/>
                <a:t>Knowing who you are and where you belong</a:t>
              </a:r>
            </a:p>
          </p:txBody>
        </p:sp>
        <p:cxnSp>
          <p:nvCxnSpPr>
            <p:cNvPr id="17" name="Straight Connector 16"/>
            <p:cNvCxnSpPr>
              <a:stCxn id="16" idx="1"/>
            </p:cNvCxnSpPr>
            <p:nvPr/>
          </p:nvCxnSpPr>
          <p:spPr>
            <a:xfrm flipH="1" flipV="1">
              <a:off x="5596623" y="1490091"/>
              <a:ext cx="621854" cy="204403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3196240" y="6431233"/>
            <a:ext cx="3454968" cy="1455563"/>
            <a:chOff x="6218477" y="1181101"/>
            <a:chExt cx="2437208" cy="1026785"/>
          </a:xfrm>
        </p:grpSpPr>
        <p:sp>
          <p:nvSpPr>
            <p:cNvPr id="19" name="Rounded Rectangle 18"/>
            <p:cNvSpPr/>
            <p:nvPr/>
          </p:nvSpPr>
          <p:spPr>
            <a:xfrm>
              <a:off x="6218477" y="1181101"/>
              <a:ext cx="1991360" cy="102678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1985" dirty="0"/>
                <a:t>It’s about being connected.</a:t>
              </a:r>
            </a:p>
          </p:txBody>
        </p:sp>
        <p:cxnSp>
          <p:nvCxnSpPr>
            <p:cNvPr id="20" name="Straight Connector 19"/>
            <p:cNvCxnSpPr/>
            <p:nvPr/>
          </p:nvCxnSpPr>
          <p:spPr>
            <a:xfrm flipH="1">
              <a:off x="8209837" y="1487559"/>
              <a:ext cx="445848" cy="206935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2759316" y="3899581"/>
            <a:ext cx="3127574" cy="1455563"/>
            <a:chOff x="6218477" y="1181101"/>
            <a:chExt cx="2206257" cy="1026785"/>
          </a:xfrm>
        </p:grpSpPr>
        <p:sp>
          <p:nvSpPr>
            <p:cNvPr id="22" name="Rounded Rectangle 21"/>
            <p:cNvSpPr/>
            <p:nvPr/>
          </p:nvSpPr>
          <p:spPr>
            <a:xfrm>
              <a:off x="6218477" y="1181101"/>
              <a:ext cx="1991360" cy="102678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1985" dirty="0"/>
                <a:t>Doing things the right way, according to our values.</a:t>
              </a:r>
            </a:p>
          </p:txBody>
        </p:sp>
        <p:cxnSp>
          <p:nvCxnSpPr>
            <p:cNvPr id="23" name="Straight Connector 22"/>
            <p:cNvCxnSpPr/>
            <p:nvPr/>
          </p:nvCxnSpPr>
          <p:spPr>
            <a:xfrm flipH="1">
              <a:off x="8209837" y="1694493"/>
              <a:ext cx="214897" cy="1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3212104" y="1781119"/>
            <a:ext cx="3457548" cy="1455563"/>
            <a:chOff x="6218477" y="1181101"/>
            <a:chExt cx="2439028" cy="1026785"/>
          </a:xfrm>
        </p:grpSpPr>
        <p:sp>
          <p:nvSpPr>
            <p:cNvPr id="25" name="Rounded Rectangle 24"/>
            <p:cNvSpPr/>
            <p:nvPr/>
          </p:nvSpPr>
          <p:spPr>
            <a:xfrm>
              <a:off x="6218477" y="1181101"/>
              <a:ext cx="1991360" cy="102678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1985" dirty="0"/>
                <a:t>Open communication, being supportive.</a:t>
              </a:r>
            </a:p>
          </p:txBody>
        </p:sp>
        <p:cxnSp>
          <p:nvCxnSpPr>
            <p:cNvPr id="26" name="Straight Connector 25"/>
            <p:cNvCxnSpPr/>
            <p:nvPr/>
          </p:nvCxnSpPr>
          <p:spPr>
            <a:xfrm flipH="1" flipV="1">
              <a:off x="8209837" y="1694494"/>
              <a:ext cx="447668" cy="274824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562722" y="8333952"/>
            <a:ext cx="2831164" cy="919899"/>
            <a:chOff x="13266501" y="8300583"/>
            <a:chExt cx="2831164" cy="919899"/>
          </a:xfrm>
        </p:grpSpPr>
        <p:sp>
          <p:nvSpPr>
            <p:cNvPr id="28" name="object 8"/>
            <p:cNvSpPr/>
            <p:nvPr/>
          </p:nvSpPr>
          <p:spPr>
            <a:xfrm>
              <a:off x="13266501" y="8300583"/>
              <a:ext cx="651474" cy="9198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9"/>
            <p:cNvSpPr/>
            <p:nvPr/>
          </p:nvSpPr>
          <p:spPr>
            <a:xfrm>
              <a:off x="14008075" y="8474561"/>
              <a:ext cx="2089590" cy="72811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645B8D4E-EEF3-4C5B-8257-D88A392A8E56}"/>
              </a:ext>
            </a:extLst>
          </p:cNvPr>
          <p:cNvSpPr/>
          <p:nvPr/>
        </p:nvSpPr>
        <p:spPr>
          <a:xfrm>
            <a:off x="4852094" y="8661101"/>
            <a:ext cx="7378474" cy="741698"/>
          </a:xfrm>
          <a:prstGeom prst="rect">
            <a:avLst/>
          </a:prstGeom>
          <a:noFill/>
        </p:spPr>
        <p:txBody>
          <a:bodyPr wrap="none" lIns="129625" tIns="64812" rIns="129625" bIns="64812">
            <a:spAutoFit/>
          </a:bodyPr>
          <a:lstStyle/>
          <a:p>
            <a:r>
              <a:rPr lang="en-US" sz="3969" b="1" cap="all" dirty="0" err="1" smtClean="0">
                <a:solidFill>
                  <a:srgbClr val="23386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wHĀNAU</a:t>
            </a:r>
            <a:r>
              <a:rPr lang="en-US" sz="3969" b="1" cap="all" dirty="0" smtClean="0">
                <a:solidFill>
                  <a:srgbClr val="23386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HARM IS NOT TIKANGA</a:t>
            </a:r>
            <a:endParaRPr lang="en-US" sz="3969" b="1" cap="all" dirty="0">
              <a:solidFill>
                <a:srgbClr val="233863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3065264" y="8883779"/>
            <a:ext cx="4204803" cy="4308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2479578" rtl="0" eaLnBrk="1" latinLnBrk="0" hangingPunct="1">
              <a:defRPr sz="488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39789" algn="l" defTabSz="2479578" rtl="0" eaLnBrk="1" latinLnBrk="0" hangingPunct="1">
              <a:defRPr sz="488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479578" algn="l" defTabSz="2479578" rtl="0" eaLnBrk="1" latinLnBrk="0" hangingPunct="1">
              <a:defRPr sz="488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719368" algn="l" defTabSz="2479578" rtl="0" eaLnBrk="1" latinLnBrk="0" hangingPunct="1">
              <a:defRPr sz="488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959157" algn="l" defTabSz="2479578" rtl="0" eaLnBrk="1" latinLnBrk="0" hangingPunct="1">
              <a:defRPr sz="488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198946" algn="l" defTabSz="2479578" rtl="0" eaLnBrk="1" latinLnBrk="0" hangingPunct="1">
              <a:defRPr sz="488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438735" algn="l" defTabSz="2479578" rtl="0" eaLnBrk="1" latinLnBrk="0" hangingPunct="1">
              <a:defRPr sz="488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78525" algn="l" defTabSz="2479578" rtl="0" eaLnBrk="1" latinLnBrk="0" hangingPunct="1">
              <a:defRPr sz="488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918314" algn="l" defTabSz="2479578" rtl="0" eaLnBrk="1" latinLnBrk="0" hangingPunct="1">
              <a:defRPr sz="488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 smtClean="0">
                <a:solidFill>
                  <a:srgbClr val="233863"/>
                </a:solidFill>
              </a:rPr>
              <a:t>Reference: E </a:t>
            </a:r>
            <a:r>
              <a:rPr lang="en-US" sz="1100" dirty="0" err="1" smtClean="0">
                <a:solidFill>
                  <a:srgbClr val="233863"/>
                </a:solidFill>
              </a:rPr>
              <a:t>Tū</a:t>
            </a:r>
            <a:r>
              <a:rPr lang="en-US" sz="1100" dirty="0" smtClean="0">
                <a:solidFill>
                  <a:srgbClr val="233863"/>
                </a:solidFill>
              </a:rPr>
              <a:t> </a:t>
            </a:r>
            <a:r>
              <a:rPr lang="en-US" sz="1100" dirty="0" err="1" smtClean="0">
                <a:solidFill>
                  <a:srgbClr val="233863"/>
                </a:solidFill>
              </a:rPr>
              <a:t>Whānau</a:t>
            </a:r>
            <a:r>
              <a:rPr lang="en-US" sz="1100" dirty="0" smtClean="0">
                <a:solidFill>
                  <a:srgbClr val="233863"/>
                </a:solidFill>
              </a:rPr>
              <a:t>! Te Mana Kaha o </a:t>
            </a:r>
            <a:r>
              <a:rPr lang="en-US" sz="1100" dirty="0">
                <a:solidFill>
                  <a:srgbClr val="233863"/>
                </a:solidFill>
              </a:rPr>
              <a:t>te </a:t>
            </a:r>
            <a:r>
              <a:rPr lang="en-US" sz="1100" dirty="0" err="1" smtClean="0">
                <a:solidFill>
                  <a:srgbClr val="233863"/>
                </a:solidFill>
              </a:rPr>
              <a:t>Whānau</a:t>
            </a:r>
            <a:r>
              <a:rPr lang="en-US" sz="1100" dirty="0" smtClean="0">
                <a:solidFill>
                  <a:srgbClr val="233863"/>
                </a:solidFill>
              </a:rPr>
              <a:t>.  Retrieved November 2017 from </a:t>
            </a:r>
            <a:r>
              <a:rPr lang="en-NZ" sz="1100" u="sng" dirty="0" smtClean="0">
                <a:hlinkClick r:id="rId5"/>
              </a:rPr>
              <a:t>http</a:t>
            </a:r>
            <a:r>
              <a:rPr lang="en-NZ" sz="1100" u="sng" dirty="0">
                <a:hlinkClick r:id="rId5"/>
              </a:rPr>
              <a:t>://etuwhanau.org.nz/our-values</a:t>
            </a:r>
            <a:r>
              <a:rPr lang="en-NZ" sz="1100" u="sng" dirty="0" smtClean="0">
                <a:hlinkClick r:id="rId5"/>
              </a:rPr>
              <a:t>/</a:t>
            </a:r>
            <a:endParaRPr lang="en-NZ" sz="1100" dirty="0"/>
          </a:p>
        </p:txBody>
      </p:sp>
    </p:spTree>
    <p:extLst>
      <p:ext uri="{BB962C8B-B14F-4D97-AF65-F5344CB8AC3E}">
        <p14:creationId xmlns:p14="http://schemas.microsoft.com/office/powerpoint/2010/main" val="3607289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9581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Z Pol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</TotalTime>
  <Words>488</Words>
  <Application>Microsoft Office PowerPoint</Application>
  <PresentationFormat>Custom</PresentationFormat>
  <Paragraphs>42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Arial-BoldItalicMT</vt:lpstr>
      <vt:lpstr>ZapfDingbatsITC</vt:lpstr>
      <vt:lpstr>Arial</vt:lpstr>
      <vt:lpstr>Calibri</vt:lpstr>
      <vt:lpstr>NZ Police Theme</vt:lpstr>
      <vt:lpstr>Maori and Family Harm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Lorem ipsum  Headline Lorem Ipsum intro copy</dc:title>
  <dc:creator>CLEVELY, Penelope</dc:creator>
  <cp:lastModifiedBy>ADCOCK, Colleen</cp:lastModifiedBy>
  <cp:revision>22</cp:revision>
  <cp:lastPrinted>2018-07-03T05:53:17Z</cp:lastPrinted>
  <dcterms:created xsi:type="dcterms:W3CDTF">2017-12-10T21:41:48Z</dcterms:created>
  <dcterms:modified xsi:type="dcterms:W3CDTF">2018-07-03T06:06:22Z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2017-12-11T00:00:00Z</vt:filetime>
  </property>
  <property fmtid="{D5CDD505-2E9C-101B-9397-08002B2CF9AE}" pid="3" name="Creator">
    <vt:lpwstr>Adobe InDesign CC 13.0 (Macintosh)</vt:lpwstr>
  </property>
  <property fmtid="{D5CDD505-2E9C-101B-9397-08002B2CF9AE}" pid="4" name="LastSaved">
    <vt:filetime>2017-12-10T00:00:00Z</vt:filetime>
  </property>
</Properties>
</file>