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ontserrat" pitchFamily="2" charset="77"/>
      <p:regular r:id="rId51"/>
      <p:bold r:id="rId52"/>
      <p:italic r:id="rId53"/>
      <p:boldItalic r:id="rId54"/>
    </p:embeddedFont>
    <p:embeddedFont>
      <p:font typeface="Montserrat ExtraBold" panose="020F0502020204030204" pitchFamily="34" charset="0"/>
      <p:bold r:id="rId55"/>
      <p:italic r:id="rId56"/>
      <p:boldItalic r:id="rId57"/>
    </p:embeddedFont>
    <p:embeddedFont>
      <p:font typeface="Montserrat Light" panose="020F0302020204030204" pitchFamily="34" charset="0"/>
      <p:regular r:id="rId58"/>
      <p:bold r:id="rId59"/>
      <p:italic r:id="rId60"/>
      <p:boldItalic r:id="rId61"/>
    </p:embeddedFont>
    <p:embeddedFont>
      <p:font typeface="Montserrat Medium" panose="020F0502020204030204" pitchFamily="34" charset="0"/>
      <p:regular r:id="rId62"/>
      <p:bold r:id="rId63"/>
      <p:italic r:id="rId64"/>
      <p:boldItalic r:id="rId65"/>
    </p:embeddedFont>
    <p:embeddedFont>
      <p:font typeface="Montserrat SemiBold" panose="020F050202020403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4">
          <p15:clr>
            <a:srgbClr val="A4A3A4"/>
          </p15:clr>
        </p15:guide>
        <p15:guide id="2" pos="2880">
          <p15:clr>
            <a:srgbClr val="A4A3A4"/>
          </p15:clr>
        </p15:guide>
        <p15:guide id="3" pos="510">
          <p15:clr>
            <a:srgbClr val="9AA0A6"/>
          </p15:clr>
        </p15:guide>
        <p15:guide id="4" orient="horz" pos="834">
          <p15:clr>
            <a:srgbClr val="9AA0A6"/>
          </p15:clr>
        </p15:guide>
        <p15:guide id="5" pos="56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/>
    <p:restoredTop sz="94427"/>
  </p:normalViewPr>
  <p:slideViewPr>
    <p:cSldViewPr snapToGrid="0">
      <p:cViewPr varScale="1">
        <p:scale>
          <a:sx n="136" d="100"/>
          <a:sy n="136" d="100"/>
        </p:scale>
        <p:origin x="1176" y="192"/>
      </p:cViewPr>
      <p:guideLst>
        <p:guide orient="horz" pos="964"/>
        <p:guide pos="2880"/>
        <p:guide pos="510"/>
        <p:guide orient="horz" pos="834"/>
        <p:guide pos="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60bf4fe4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60bf4fe4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60bf4fe4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60bf4fe4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area 1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630af063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630af063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630af063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630af063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630af063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630af063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630af063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630af063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67d34ed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67d34ed7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630af063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630af063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COULD activity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630af063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630af063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630af063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630af063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area 2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820d695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820d695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statistics are taken from Beres, M. (2017). ‘Preventing adolescent relationship abuse and promoting healthy relationships’. Auckland, New Zealand: New Zealand Family Violence Clearinghouse, University of Auckland. https://nzfvc.org.nz/issues-paper-12-preventing-adolescent-relationship-abuse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630af0635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630af0635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67d34ed7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67d34ed7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630af0635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630af0635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630af063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e630af063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630af063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630af063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630af063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e630af063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e630af063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e630af063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area 3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630af0635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630af0635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630af0635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630af0635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e630af0635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e630af0635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area 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0bf4fe4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0bf4fe4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67d34ed73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67d34ed73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e630af0635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e630af0635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67d34ed7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67d34ed7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e630af063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e630af063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630af0635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630af0635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e630af0635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e630af0635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are 5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630af063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630af063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e630af0635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e630af0635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67d34ed73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67d34ed73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e630af0635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e630af0635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0bf4fe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0bf4fe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e67d34ed73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e67d34ed73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630af0635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630af0635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e67d34ed73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e67d34ed73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630af06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630af06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e630af0635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e630af0635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60bf4fe4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60bf4fe4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60bf4fe4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60bf4fe4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60bf4fe4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60bf4fe4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60bf4fe4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60bf4fe4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60bf4fe4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60bf4fe4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e element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youtube.com/watch?v=vnM83Cp0kQ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M83Cp0kQ8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hyperlink" Target="https://youtu.be/fGoWLWS4-k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GoWLWS4-kU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s://youtu.be/rtbXlVyNZq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bXlVyNZqs?feature=oembed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hyperlink" Target="https://youtu.be/mz49UnZSj8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z49UnZSj8c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hyperlink" Target="https://youtu.be/x8-l9YyVpz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8-l9YyVpz0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3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51" name="Google Shape;51;p13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13"/>
          <p:cNvSpPr/>
          <p:nvPr/>
        </p:nvSpPr>
        <p:spPr>
          <a:xfrm>
            <a:off x="405225" y="-342900"/>
            <a:ext cx="8605315" cy="6726171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382F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632739" y="2267140"/>
            <a:ext cx="5800800" cy="21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healthy relationships workshop</a:t>
            </a:r>
            <a:endParaRPr sz="47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975" y="272399"/>
            <a:ext cx="2906875" cy="15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632739" y="4437115"/>
            <a:ext cx="5800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2021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0.8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Reflection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99025" y="1323650"/>
            <a:ext cx="56274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What I hope to get from today is ...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5D2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23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190" name="Google Shape;190;p23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1671589" y="2506765"/>
            <a:ext cx="58008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Understanding consent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Consent - The REAL Sex Talk">
            <a:hlinkClick r:id="" action="ppaction://media"/>
            <a:extLst>
              <a:ext uri="{FF2B5EF4-FFF2-40B4-BE49-F238E27FC236}">
                <a16:creationId xmlns:a16="http://schemas.microsoft.com/office/drawing/2014/main" id="{51847878-62FC-A947-9F44-BDD6F00B7D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69137" y="323162"/>
            <a:ext cx="7008849" cy="39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4CF4A-843A-FC4A-B813-F0638CB03DE7}"/>
              </a:ext>
            </a:extLst>
          </p:cNvPr>
          <p:cNvSpPr txBox="1"/>
          <p:nvPr/>
        </p:nvSpPr>
        <p:spPr>
          <a:xfrm>
            <a:off x="429768" y="4398264"/>
            <a:ext cx="6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can’t view the embedded video on the slide use the link below (opens in another window): </a:t>
            </a:r>
            <a:r>
              <a:rPr lang="en-US" sz="1200" dirty="0">
                <a:hlinkClick r:id="rId7"/>
              </a:rPr>
              <a:t>https://www.youtube.com/watch?v=vnM83Cp0kQ8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25" y="1404325"/>
            <a:ext cx="725300" cy="72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24" y="2414750"/>
            <a:ext cx="773400" cy="7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825" y="3459000"/>
            <a:ext cx="800900" cy="8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Defining consent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4100" y="1017075"/>
            <a:ext cx="2994949" cy="1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-552725" y="143800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</a:t>
            </a:r>
            <a:endParaRPr sz="3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-528675" y="24243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</a:t>
            </a:r>
            <a:endParaRPr sz="3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-528675" y="349700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</a:t>
            </a:r>
            <a:endParaRPr sz="3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561325" y="1659288"/>
            <a:ext cx="457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What is consent?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1561325" y="2465438"/>
            <a:ext cx="45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we know when consent has been given or not given?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1561325" y="3576388"/>
            <a:ext cx="45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What strategies can we use to give or not give consent?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599025" y="2020875"/>
            <a:ext cx="7076400" cy="2454000"/>
          </a:xfrm>
          <a:prstGeom prst="roundRect">
            <a:avLst>
              <a:gd name="adj" fmla="val 11995"/>
            </a:avLst>
          </a:prstGeom>
          <a:solidFill>
            <a:srgbClr val="FFE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1.3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Consent scenarios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896400" y="1977599"/>
            <a:ext cx="5394900" cy="276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Has consent been given? How you know?</a:t>
            </a:r>
            <a:endParaRPr sz="19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What are the implications? </a:t>
            </a:r>
            <a:endParaRPr sz="19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 SemiBold"/>
              <a:buChar char="●"/>
            </a:pPr>
            <a:r>
              <a:rPr lang="en-GB" sz="1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Emotional</a:t>
            </a:r>
            <a:endParaRPr sz="19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SemiBold"/>
              <a:buChar char="●"/>
            </a:pPr>
            <a:r>
              <a:rPr lang="en-GB" sz="1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Physical</a:t>
            </a:r>
            <a:endParaRPr sz="19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SemiBold"/>
              <a:buChar char="●"/>
            </a:pPr>
            <a:r>
              <a:rPr lang="en-GB" sz="1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Legal </a:t>
            </a:r>
            <a:endParaRPr sz="19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2909" y="1526800"/>
            <a:ext cx="1958050" cy="281760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599025" y="1052100"/>
            <a:ext cx="56340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</a:t>
            </a:r>
            <a:r>
              <a:rPr lang="en-GB"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 your group, read and discuss the scenarios you have.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1.4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597600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Consent scenarios discussion</a:t>
            </a:r>
            <a:endParaRPr sz="3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1021125" y="1361500"/>
            <a:ext cx="5641800" cy="1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Was consent given? How do you know?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might the emotional, physical, and legal impacts be on the people involved?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1471675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1975200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3053" y="1361500"/>
            <a:ext cx="1782118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1.5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97600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Consent scenarios discussion</a:t>
            </a:r>
            <a:endParaRPr sz="3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1021125" y="1361500"/>
            <a:ext cx="56418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What options does a person who hasn’t </a:t>
            </a:r>
            <a:b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given consent have?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Imagine being the person who didn’t ask </a:t>
            </a:r>
            <a:b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for consent: what could they do differently?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1471675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2309100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3053" y="1361500"/>
            <a:ext cx="1782118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1.6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Consent and tea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" name="Online Media 2" descr="Tea Consent (Clean)">
            <a:hlinkClick r:id="" action="ppaction://media"/>
            <a:extLst>
              <a:ext uri="{FF2B5EF4-FFF2-40B4-BE49-F238E27FC236}">
                <a16:creationId xmlns:a16="http://schemas.microsoft.com/office/drawing/2014/main" id="{138E1549-8F3B-6847-8E09-EEC31DF0C5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028" y="868977"/>
            <a:ext cx="6060189" cy="3424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C848E9-D684-2A4D-ACE4-E9EA1D87BCA2}"/>
              </a:ext>
            </a:extLst>
          </p:cNvPr>
          <p:cNvSpPr txBox="1"/>
          <p:nvPr/>
        </p:nvSpPr>
        <p:spPr>
          <a:xfrm>
            <a:off x="527902" y="4367475"/>
            <a:ext cx="7909090" cy="46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can’t view the embedded video on the slide, use the link below (opens in browser window): </a:t>
            </a:r>
            <a:r>
              <a:rPr lang="en-US" sz="1200" dirty="0">
                <a:hlinkClick r:id="rId7"/>
              </a:rPr>
              <a:t>https://youtu.be/fGoWLWS4-kU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1.7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Reflection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599025" y="1323650"/>
            <a:ext cx="69645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The things I have learned about consent are ...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382F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31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288" name="Google Shape;288;p31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8" name="Google Shape;2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 txBox="1"/>
          <p:nvPr/>
        </p:nvSpPr>
        <p:spPr>
          <a:xfrm>
            <a:off x="1671589" y="2506765"/>
            <a:ext cx="58008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Unhealthy relationships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-5" y="1717518"/>
            <a:ext cx="9144011" cy="2321109"/>
          </a:xfrm>
          <a:custGeom>
            <a:avLst/>
            <a:gdLst/>
            <a:ahLst/>
            <a:cxnLst/>
            <a:rect l="l" t="t" r="r" b="b"/>
            <a:pathLst>
              <a:path w="285862" h="72563" extrusionOk="0">
                <a:moveTo>
                  <a:pt x="66160" y="0"/>
                </a:moveTo>
                <a:cubicBezTo>
                  <a:pt x="25835" y="0"/>
                  <a:pt x="7448" y="5242"/>
                  <a:pt x="0" y="8382"/>
                </a:cubicBezTo>
                <a:cubicBezTo>
                  <a:pt x="0" y="57718"/>
                  <a:pt x="0" y="57718"/>
                  <a:pt x="0" y="57718"/>
                </a:cubicBezTo>
                <a:cubicBezTo>
                  <a:pt x="590" y="57716"/>
                  <a:pt x="1185" y="57715"/>
                  <a:pt x="1784" y="57715"/>
                </a:cubicBezTo>
                <a:cubicBezTo>
                  <a:pt x="37105" y="57715"/>
                  <a:pt x="88081" y="60947"/>
                  <a:pt x="167767" y="67094"/>
                </a:cubicBezTo>
                <a:cubicBezTo>
                  <a:pt x="216545" y="70889"/>
                  <a:pt x="255277" y="72340"/>
                  <a:pt x="285862" y="72563"/>
                </a:cubicBezTo>
                <a:lnTo>
                  <a:pt x="285862" y="13628"/>
                </a:lnTo>
                <a:cubicBezTo>
                  <a:pt x="279476" y="14501"/>
                  <a:pt x="272098" y="14936"/>
                  <a:pt x="263259" y="14936"/>
                </a:cubicBezTo>
                <a:cubicBezTo>
                  <a:pt x="239344" y="14936"/>
                  <a:pt x="204734" y="11755"/>
                  <a:pt x="150130" y="5479"/>
                </a:cubicBezTo>
                <a:cubicBezTo>
                  <a:pt x="114926" y="1465"/>
                  <a:pt x="87478" y="0"/>
                  <a:pt x="66160" y="0"/>
                </a:cubicBezTo>
                <a:close/>
              </a:path>
            </a:pathLst>
          </a:custGeom>
          <a:solidFill>
            <a:srgbClr val="FFE1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1581150"/>
            <a:ext cx="2453991" cy="240355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7417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New Zealand’s high rates</a:t>
            </a:r>
            <a:endParaRPr sz="3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74175" y="1009650"/>
            <a:ext cx="81345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15-19 year olds have the highest rates of intimate partner violence in New Zealand: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5404" y="1739841"/>
            <a:ext cx="2455196" cy="240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3813" y="1605852"/>
            <a:ext cx="2618020" cy="246845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52400" y="4795300"/>
            <a:ext cx="6210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5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Source: </a:t>
            </a:r>
            <a:r>
              <a:rPr lang="en-GB" sz="85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Beres</a:t>
            </a:r>
            <a:r>
              <a:rPr lang="en-GB" sz="85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M. (2017). Preventing adolescent relationship abuse and promoting healthy relationships. Auckland, New Zealand: New Zealand Family Violence Clearinghouse, University of Auckland.</a:t>
            </a:r>
            <a:endParaRPr sz="85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19975" y="2196300"/>
            <a:ext cx="1734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29%</a:t>
            </a:r>
            <a:endParaRPr sz="30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15-19 year olds reported being </a:t>
            </a:r>
            <a:br>
              <a:rPr lang="en-GB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hit or harmed by another person in the previous year. 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536525" y="2076100"/>
            <a:ext cx="1936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15% </a:t>
            </a:r>
            <a:endParaRPr sz="30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12-18 year olds (20% of females, 9% of males) reported having experienced unwanted sexual behaviour in the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past year.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555575" y="2304000"/>
            <a:ext cx="1502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21% </a:t>
            </a:r>
            <a:endParaRPr sz="3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women </a:t>
            </a:r>
            <a:b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who stayed </a:t>
            </a:r>
            <a:b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Women’s Refuges were aged 15 to 19.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2"/>
          <p:cNvGrpSpPr/>
          <p:nvPr/>
        </p:nvGrpSpPr>
        <p:grpSpPr>
          <a:xfrm>
            <a:off x="321497" y="-836723"/>
            <a:ext cx="8342318" cy="7916282"/>
            <a:chOff x="681300" y="64050"/>
            <a:chExt cx="6648325" cy="6308800"/>
          </a:xfrm>
        </p:grpSpPr>
        <p:sp>
          <p:nvSpPr>
            <p:cNvPr id="305" name="Google Shape;305;p32"/>
            <p:cNvSpPr/>
            <p:nvPr/>
          </p:nvSpPr>
          <p:spPr>
            <a:xfrm>
              <a:off x="867225" y="240575"/>
              <a:ext cx="6462400" cy="5234525"/>
            </a:xfrm>
            <a:custGeom>
              <a:avLst/>
              <a:gdLst/>
              <a:ahLst/>
              <a:cxnLst/>
              <a:rect l="l" t="t" r="r" b="b"/>
              <a:pathLst>
                <a:path w="258496" h="209381" extrusionOk="0">
                  <a:moveTo>
                    <a:pt x="134625" y="0"/>
                  </a:moveTo>
                  <a:cubicBezTo>
                    <a:pt x="121526" y="0"/>
                    <a:pt x="108461" y="2064"/>
                    <a:pt x="96425" y="5951"/>
                  </a:cubicBezTo>
                  <a:cubicBezTo>
                    <a:pt x="55565" y="19077"/>
                    <a:pt x="2151" y="50463"/>
                    <a:pt x="1922" y="94519"/>
                  </a:cubicBezTo>
                  <a:cubicBezTo>
                    <a:pt x="1" y="139810"/>
                    <a:pt x="54413" y="209381"/>
                    <a:pt x="116175" y="209381"/>
                  </a:cubicBezTo>
                  <a:cubicBezTo>
                    <a:pt x="131455" y="209381"/>
                    <a:pt x="147185" y="205123"/>
                    <a:pt x="162623" y="195185"/>
                  </a:cubicBezTo>
                  <a:cubicBezTo>
                    <a:pt x="220717" y="157749"/>
                    <a:pt x="258495" y="99427"/>
                    <a:pt x="214554" y="37224"/>
                  </a:cubicBezTo>
                  <a:cubicBezTo>
                    <a:pt x="196305" y="11372"/>
                    <a:pt x="165372" y="0"/>
                    <a:pt x="134625" y="0"/>
                  </a:cubicBezTo>
                  <a:close/>
                </a:path>
              </a:pathLst>
            </a:custGeom>
            <a:solidFill>
              <a:srgbClr val="00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3831400" y="429275"/>
              <a:ext cx="0" cy="4802225"/>
            </a:xfrm>
            <a:custGeom>
              <a:avLst/>
              <a:gdLst/>
              <a:ahLst/>
              <a:cxnLst/>
              <a:rect l="l" t="t" r="r" b="b"/>
              <a:pathLst>
                <a:path h="192089" fill="none" extrusionOk="0">
                  <a:moveTo>
                    <a:pt x="0" y="1"/>
                  </a:moveTo>
                  <a:lnTo>
                    <a:pt x="0" y="192088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681300" y="2831800"/>
              <a:ext cx="6300200" cy="25"/>
            </a:xfrm>
            <a:custGeom>
              <a:avLst/>
              <a:gdLst/>
              <a:ahLst/>
              <a:cxnLst/>
              <a:rect l="l" t="t" r="r" b="b"/>
              <a:pathLst>
                <a:path w="252008" h="1" fill="none" extrusionOk="0">
                  <a:moveTo>
                    <a:pt x="0" y="1"/>
                  </a:moveTo>
                  <a:lnTo>
                    <a:pt x="252008" y="1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765575" y="763125"/>
              <a:ext cx="4134500" cy="4134525"/>
            </a:xfrm>
            <a:custGeom>
              <a:avLst/>
              <a:gdLst/>
              <a:ahLst/>
              <a:cxnLst/>
              <a:rect l="l" t="t" r="r" b="b"/>
              <a:pathLst>
                <a:path w="165380" h="165381" fill="none" extrusionOk="0">
                  <a:moveTo>
                    <a:pt x="0" y="1"/>
                  </a:moveTo>
                  <a:lnTo>
                    <a:pt x="165380" y="165381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602925" y="603350"/>
              <a:ext cx="4456950" cy="4454100"/>
            </a:xfrm>
            <a:custGeom>
              <a:avLst/>
              <a:gdLst/>
              <a:ahLst/>
              <a:cxnLst/>
              <a:rect l="l" t="t" r="r" b="b"/>
              <a:pathLst>
                <a:path w="178278" h="178164" fill="none" extrusionOk="0">
                  <a:moveTo>
                    <a:pt x="1" y="178163"/>
                  </a:moveTo>
                  <a:lnTo>
                    <a:pt x="178278" y="0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855350" y="64050"/>
              <a:ext cx="6474275" cy="6308800"/>
            </a:xfrm>
            <a:custGeom>
              <a:avLst/>
              <a:gdLst/>
              <a:ahLst/>
              <a:cxnLst/>
              <a:rect l="l" t="t" r="r" b="b"/>
              <a:pathLst>
                <a:path w="258971" h="252352" fill="none" extrusionOk="0">
                  <a:moveTo>
                    <a:pt x="215029" y="44285"/>
                  </a:moveTo>
                  <a:cubicBezTo>
                    <a:pt x="189006" y="7420"/>
                    <a:pt x="137189" y="1"/>
                    <a:pt x="96900" y="13012"/>
                  </a:cubicBezTo>
                  <a:cubicBezTo>
                    <a:pt x="56040" y="26138"/>
                    <a:pt x="2626" y="57524"/>
                    <a:pt x="2397" y="101580"/>
                  </a:cubicBezTo>
                  <a:cubicBezTo>
                    <a:pt x="0" y="158076"/>
                    <a:pt x="85258" y="252351"/>
                    <a:pt x="163098" y="202246"/>
                  </a:cubicBezTo>
                  <a:cubicBezTo>
                    <a:pt x="221192" y="164810"/>
                    <a:pt x="258970" y="106488"/>
                    <a:pt x="215029" y="44285"/>
                  </a:cubicBezTo>
                  <a:close/>
                </a:path>
              </a:pathLst>
            </a:custGeom>
            <a:noFill/>
            <a:ln w="28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1" name="Google Shape;3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25" y="1871275"/>
            <a:ext cx="1919101" cy="17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 txBox="1"/>
          <p:nvPr/>
        </p:nvSpPr>
        <p:spPr>
          <a:xfrm>
            <a:off x="3124775" y="2189038"/>
            <a:ext cx="2292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Power </a:t>
            </a:r>
            <a:endParaRPr sz="2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and </a:t>
            </a:r>
            <a:endParaRPr sz="2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control</a:t>
            </a:r>
            <a:endParaRPr sz="2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832775" y="17522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Possessiveness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902025" y="513500"/>
            <a:ext cx="229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Minimisation 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and blame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5296950" y="17522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Sexual abuse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4122175" y="5135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Intimidation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5184434" y="32116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Physical abuse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756584" y="32116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Humiliation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2280009" y="42864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Domination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3975784" y="4286400"/>
            <a:ext cx="229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Threats</a:t>
            </a:r>
            <a:endParaRPr sz="1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31" name="Google Shape;331;p33"/>
          <p:cNvGrpSpPr/>
          <p:nvPr/>
        </p:nvGrpSpPr>
        <p:grpSpPr>
          <a:xfrm>
            <a:off x="722678" y="-248478"/>
            <a:ext cx="7552497" cy="5143705"/>
            <a:chOff x="756584" y="513500"/>
            <a:chExt cx="6832365" cy="4775513"/>
          </a:xfrm>
        </p:grpSpPr>
        <p:sp>
          <p:nvSpPr>
            <p:cNvPr id="332" name="Google Shape;332;p33"/>
            <p:cNvSpPr txBox="1"/>
            <p:nvPr/>
          </p:nvSpPr>
          <p:spPr>
            <a:xfrm>
              <a:off x="832775" y="17522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Possessiveness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3" name="Google Shape;333;p33"/>
            <p:cNvSpPr txBox="1"/>
            <p:nvPr/>
          </p:nvSpPr>
          <p:spPr>
            <a:xfrm>
              <a:off x="1902025" y="513500"/>
              <a:ext cx="22920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Minimisation 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and blame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4" name="Google Shape;334;p33"/>
            <p:cNvSpPr txBox="1"/>
            <p:nvPr/>
          </p:nvSpPr>
          <p:spPr>
            <a:xfrm>
              <a:off x="5296950" y="17522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Sexual abuse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5" name="Google Shape;335;p33"/>
            <p:cNvSpPr txBox="1"/>
            <p:nvPr/>
          </p:nvSpPr>
          <p:spPr>
            <a:xfrm>
              <a:off x="4122175" y="5135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Intimidation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6" name="Google Shape;336;p33"/>
            <p:cNvSpPr txBox="1"/>
            <p:nvPr/>
          </p:nvSpPr>
          <p:spPr>
            <a:xfrm>
              <a:off x="5184434" y="32116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Physical abuse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7" name="Google Shape;337;p33"/>
            <p:cNvSpPr txBox="1"/>
            <p:nvPr/>
          </p:nvSpPr>
          <p:spPr>
            <a:xfrm>
              <a:off x="756584" y="32116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Humiliation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2280009" y="42864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Domination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9" name="Google Shape;339;p33"/>
            <p:cNvSpPr txBox="1"/>
            <p:nvPr/>
          </p:nvSpPr>
          <p:spPr>
            <a:xfrm>
              <a:off x="3975784" y="4286400"/>
              <a:ext cx="22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Threats</a:t>
              </a:r>
              <a:endParaRPr sz="1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grpSp>
          <p:nvGrpSpPr>
            <p:cNvPr id="340" name="Google Shape;340;p33"/>
            <p:cNvGrpSpPr/>
            <p:nvPr/>
          </p:nvGrpSpPr>
          <p:grpSpPr>
            <a:xfrm>
              <a:off x="1529047" y="1373154"/>
              <a:ext cx="1652829" cy="1440132"/>
              <a:chOff x="1031325" y="238125"/>
              <a:chExt cx="6012475" cy="5238750"/>
            </a:xfrm>
          </p:grpSpPr>
          <p:sp>
            <p:nvSpPr>
              <p:cNvPr id="341" name="Google Shape;341;p33"/>
              <p:cNvSpPr/>
              <p:nvPr/>
            </p:nvSpPr>
            <p:spPr>
              <a:xfrm>
                <a:off x="1031325" y="308625"/>
                <a:ext cx="6012475" cy="5142050"/>
              </a:xfrm>
              <a:custGeom>
                <a:avLst/>
                <a:gdLst/>
                <a:ahLst/>
                <a:cxnLst/>
                <a:rect l="l" t="t" r="r" b="b"/>
                <a:pathLst>
                  <a:path w="240499" h="205682" extrusionOk="0">
                    <a:moveTo>
                      <a:pt x="140256" y="0"/>
                    </a:moveTo>
                    <a:cubicBezTo>
                      <a:pt x="139759" y="0"/>
                      <a:pt x="139259" y="4"/>
                      <a:pt x="138757" y="12"/>
                    </a:cubicBezTo>
                    <a:cubicBezTo>
                      <a:pt x="70795" y="12"/>
                      <a:pt x="5664" y="29745"/>
                      <a:pt x="2833" y="106203"/>
                    </a:cubicBezTo>
                    <a:cubicBezTo>
                      <a:pt x="1" y="152927"/>
                      <a:pt x="36814" y="186908"/>
                      <a:pt x="76458" y="198235"/>
                    </a:cubicBezTo>
                    <a:cubicBezTo>
                      <a:pt x="91682" y="202585"/>
                      <a:pt x="110038" y="205681"/>
                      <a:pt x="128399" y="205681"/>
                    </a:cubicBezTo>
                    <a:cubicBezTo>
                      <a:pt x="157851" y="205681"/>
                      <a:pt x="187316" y="197713"/>
                      <a:pt x="203887" y="174165"/>
                    </a:cubicBezTo>
                    <a:cubicBezTo>
                      <a:pt x="240499" y="127696"/>
                      <a:pt x="230895" y="0"/>
                      <a:pt x="140256" y="0"/>
                    </a:cubicBezTo>
                    <a:close/>
                  </a:path>
                </a:pathLst>
              </a:custGeom>
              <a:solidFill>
                <a:srgbClr val="382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1031325" y="238125"/>
                <a:ext cx="580512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232205" h="209550" extrusionOk="0">
                    <a:moveTo>
                      <a:pt x="138757" y="4248"/>
                    </a:moveTo>
                    <a:cubicBezTo>
                      <a:pt x="178401" y="4248"/>
                      <a:pt x="198223" y="28318"/>
                      <a:pt x="208134" y="48140"/>
                    </a:cubicBezTo>
                    <a:cubicBezTo>
                      <a:pt x="227957" y="87784"/>
                      <a:pt x="225125" y="145835"/>
                      <a:pt x="202471" y="175569"/>
                    </a:cubicBezTo>
                    <a:cubicBezTo>
                      <a:pt x="191144" y="192559"/>
                      <a:pt x="171322" y="202471"/>
                      <a:pt x="144420" y="205302"/>
                    </a:cubicBezTo>
                    <a:cubicBezTo>
                      <a:pt x="139109" y="206061"/>
                      <a:pt x="133391" y="206413"/>
                      <a:pt x="127430" y="206413"/>
                    </a:cubicBezTo>
                    <a:cubicBezTo>
                      <a:pt x="111143" y="206413"/>
                      <a:pt x="93042" y="203785"/>
                      <a:pt x="76458" y="199639"/>
                    </a:cubicBezTo>
                    <a:cubicBezTo>
                      <a:pt x="25487" y="185480"/>
                      <a:pt x="2833" y="143004"/>
                      <a:pt x="4248" y="110439"/>
                    </a:cubicBezTo>
                    <a:cubicBezTo>
                      <a:pt x="7080" y="43892"/>
                      <a:pt x="56636" y="4248"/>
                      <a:pt x="138757" y="4248"/>
                    </a:cubicBezTo>
                    <a:close/>
                    <a:moveTo>
                      <a:pt x="138757" y="0"/>
                    </a:moveTo>
                    <a:cubicBezTo>
                      <a:pt x="55220" y="1416"/>
                      <a:pt x="2833" y="41060"/>
                      <a:pt x="1" y="109023"/>
                    </a:cubicBezTo>
                    <a:cubicBezTo>
                      <a:pt x="1" y="131677"/>
                      <a:pt x="7080" y="152915"/>
                      <a:pt x="22655" y="169905"/>
                    </a:cubicBezTo>
                    <a:cubicBezTo>
                      <a:pt x="36814" y="185480"/>
                      <a:pt x="55220" y="196807"/>
                      <a:pt x="76458" y="202471"/>
                    </a:cubicBezTo>
                    <a:cubicBezTo>
                      <a:pt x="93449" y="208134"/>
                      <a:pt x="110439" y="209550"/>
                      <a:pt x="127430" y="209550"/>
                    </a:cubicBezTo>
                    <a:lnTo>
                      <a:pt x="145836" y="209550"/>
                    </a:lnTo>
                    <a:cubicBezTo>
                      <a:pt x="172738" y="206718"/>
                      <a:pt x="193976" y="195391"/>
                      <a:pt x="205303" y="178401"/>
                    </a:cubicBezTo>
                    <a:cubicBezTo>
                      <a:pt x="229373" y="147251"/>
                      <a:pt x="232204" y="86369"/>
                      <a:pt x="212382" y="46724"/>
                    </a:cubicBezTo>
                    <a:cubicBezTo>
                      <a:pt x="201055" y="25486"/>
                      <a:pt x="179817" y="0"/>
                      <a:pt x="1387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33"/>
            <p:cNvGrpSpPr/>
            <p:nvPr/>
          </p:nvGrpSpPr>
          <p:grpSpPr>
            <a:xfrm>
              <a:off x="4286026" y="1352139"/>
              <a:ext cx="1816177" cy="1350260"/>
              <a:chOff x="545000" y="247550"/>
              <a:chExt cx="7083375" cy="5266225"/>
            </a:xfrm>
          </p:grpSpPr>
          <p:sp>
            <p:nvSpPr>
              <p:cNvPr id="344" name="Google Shape;344;p33"/>
              <p:cNvSpPr/>
              <p:nvPr/>
            </p:nvSpPr>
            <p:spPr>
              <a:xfrm>
                <a:off x="575175" y="315925"/>
                <a:ext cx="7053200" cy="5108950"/>
              </a:xfrm>
              <a:custGeom>
                <a:avLst/>
                <a:gdLst/>
                <a:ahLst/>
                <a:cxnLst/>
                <a:rect l="l" t="t" r="r" b="b"/>
                <a:pathLst>
                  <a:path w="282128" h="204358" extrusionOk="0">
                    <a:moveTo>
                      <a:pt x="144147" y="0"/>
                    </a:moveTo>
                    <a:cubicBezTo>
                      <a:pt x="134311" y="0"/>
                      <a:pt x="124587" y="948"/>
                      <a:pt x="115374" y="2791"/>
                    </a:cubicBezTo>
                    <a:cubicBezTo>
                      <a:pt x="71103" y="11645"/>
                      <a:pt x="10599" y="36732"/>
                      <a:pt x="6172" y="81003"/>
                    </a:cubicBezTo>
                    <a:cubicBezTo>
                      <a:pt x="0" y="126676"/>
                      <a:pt x="57846" y="204358"/>
                      <a:pt x="127887" y="204358"/>
                    </a:cubicBezTo>
                    <a:cubicBezTo>
                      <a:pt x="141580" y="204358"/>
                      <a:pt x="155738" y="201389"/>
                      <a:pt x="169975" y="194632"/>
                    </a:cubicBezTo>
                    <a:cubicBezTo>
                      <a:pt x="236381" y="163643"/>
                      <a:pt x="282128" y="109042"/>
                      <a:pt x="239333" y="44111"/>
                    </a:cubicBezTo>
                    <a:cubicBezTo>
                      <a:pt x="220635" y="13727"/>
                      <a:pt x="181578" y="0"/>
                      <a:pt x="144147" y="0"/>
                    </a:cubicBezTo>
                    <a:close/>
                  </a:path>
                </a:pathLst>
              </a:custGeom>
              <a:solidFill>
                <a:srgbClr val="006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545000" y="247550"/>
                <a:ext cx="6603775" cy="5266225"/>
              </a:xfrm>
              <a:custGeom>
                <a:avLst/>
                <a:gdLst/>
                <a:ahLst/>
                <a:cxnLst/>
                <a:rect l="l" t="t" r="r" b="b"/>
                <a:pathLst>
                  <a:path w="264151" h="210649" extrusionOk="0">
                    <a:moveTo>
                      <a:pt x="146095" y="5526"/>
                    </a:moveTo>
                    <a:cubicBezTo>
                      <a:pt x="190366" y="5526"/>
                      <a:pt x="224307" y="26186"/>
                      <a:pt x="239064" y="48321"/>
                    </a:cubicBezTo>
                    <a:cubicBezTo>
                      <a:pt x="253821" y="71933"/>
                      <a:pt x="258248" y="94068"/>
                      <a:pt x="252345" y="116204"/>
                    </a:cubicBezTo>
                    <a:cubicBezTo>
                      <a:pt x="243491" y="145718"/>
                      <a:pt x="213977" y="173756"/>
                      <a:pt x="171182" y="194416"/>
                    </a:cubicBezTo>
                    <a:cubicBezTo>
                      <a:pt x="156173" y="201452"/>
                      <a:pt x="141909" y="204164"/>
                      <a:pt x="128817" y="204164"/>
                    </a:cubicBezTo>
                    <a:cubicBezTo>
                      <a:pt x="100718" y="204164"/>
                      <a:pt x="78018" y="191670"/>
                      <a:pt x="64931" y="182610"/>
                    </a:cubicBezTo>
                    <a:cubicBezTo>
                      <a:pt x="30990" y="157523"/>
                      <a:pt x="5903" y="113252"/>
                      <a:pt x="10330" y="83738"/>
                    </a:cubicBezTo>
                    <a:cubicBezTo>
                      <a:pt x="11806" y="64554"/>
                      <a:pt x="25087" y="48321"/>
                      <a:pt x="48699" y="33564"/>
                    </a:cubicBezTo>
                    <a:cubicBezTo>
                      <a:pt x="66407" y="21759"/>
                      <a:pt x="91494" y="12904"/>
                      <a:pt x="118057" y="8477"/>
                    </a:cubicBezTo>
                    <a:cubicBezTo>
                      <a:pt x="126911" y="5526"/>
                      <a:pt x="137241" y="5526"/>
                      <a:pt x="146095" y="5526"/>
                    </a:cubicBezTo>
                    <a:close/>
                    <a:moveTo>
                      <a:pt x="144938" y="0"/>
                    </a:moveTo>
                    <a:cubicBezTo>
                      <a:pt x="135437" y="0"/>
                      <a:pt x="125894" y="828"/>
                      <a:pt x="116581" y="2574"/>
                    </a:cubicBezTo>
                    <a:cubicBezTo>
                      <a:pt x="67883" y="12904"/>
                      <a:pt x="8855" y="39467"/>
                      <a:pt x="4428" y="82262"/>
                    </a:cubicBezTo>
                    <a:cubicBezTo>
                      <a:pt x="1" y="114728"/>
                      <a:pt x="25087" y="158999"/>
                      <a:pt x="61980" y="187037"/>
                    </a:cubicBezTo>
                    <a:cubicBezTo>
                      <a:pt x="82640" y="201794"/>
                      <a:pt x="106251" y="210649"/>
                      <a:pt x="128386" y="210649"/>
                    </a:cubicBezTo>
                    <a:cubicBezTo>
                      <a:pt x="143143" y="210649"/>
                      <a:pt x="157900" y="206222"/>
                      <a:pt x="172657" y="200319"/>
                    </a:cubicBezTo>
                    <a:cubicBezTo>
                      <a:pt x="218404" y="178183"/>
                      <a:pt x="247918" y="148669"/>
                      <a:pt x="256772" y="117679"/>
                    </a:cubicBezTo>
                    <a:cubicBezTo>
                      <a:pt x="264151" y="94068"/>
                      <a:pt x="259724" y="70457"/>
                      <a:pt x="243491" y="45370"/>
                    </a:cubicBezTo>
                    <a:cubicBezTo>
                      <a:pt x="231685" y="27661"/>
                      <a:pt x="212501" y="12904"/>
                      <a:pt x="187414" y="5526"/>
                    </a:cubicBezTo>
                    <a:cubicBezTo>
                      <a:pt x="174010" y="1951"/>
                      <a:pt x="159524" y="0"/>
                      <a:pt x="144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" name="Google Shape;346;p33"/>
            <p:cNvGrpSpPr/>
            <p:nvPr/>
          </p:nvGrpSpPr>
          <p:grpSpPr>
            <a:xfrm>
              <a:off x="2988000" y="3849020"/>
              <a:ext cx="1747894" cy="1439993"/>
              <a:chOff x="905525" y="221425"/>
              <a:chExt cx="6379175" cy="5255450"/>
            </a:xfrm>
          </p:grpSpPr>
          <p:sp>
            <p:nvSpPr>
              <p:cNvPr id="347" name="Google Shape;347;p33"/>
              <p:cNvSpPr/>
              <p:nvPr/>
            </p:nvSpPr>
            <p:spPr>
              <a:xfrm>
                <a:off x="955275" y="291200"/>
                <a:ext cx="6329425" cy="5101050"/>
              </a:xfrm>
              <a:custGeom>
                <a:avLst/>
                <a:gdLst/>
                <a:ahLst/>
                <a:cxnLst/>
                <a:rect l="l" t="t" r="r" b="b"/>
                <a:pathLst>
                  <a:path w="253177" h="204042" extrusionOk="0">
                    <a:moveTo>
                      <a:pt x="130179" y="1"/>
                    </a:moveTo>
                    <a:cubicBezTo>
                      <a:pt x="117986" y="1"/>
                      <a:pt x="105941" y="1746"/>
                      <a:pt x="94945" y="5005"/>
                    </a:cubicBezTo>
                    <a:cubicBezTo>
                      <a:pt x="55030" y="17834"/>
                      <a:pt x="2287" y="49195"/>
                      <a:pt x="2287" y="91961"/>
                    </a:cubicBezTo>
                    <a:cubicBezTo>
                      <a:pt x="0" y="136542"/>
                      <a:pt x="53631" y="204041"/>
                      <a:pt x="113929" y="204041"/>
                    </a:cubicBezTo>
                    <a:cubicBezTo>
                      <a:pt x="128824" y="204041"/>
                      <a:pt x="144126" y="199922"/>
                      <a:pt x="159093" y="190321"/>
                    </a:cubicBezTo>
                    <a:cubicBezTo>
                      <a:pt x="216113" y="154683"/>
                      <a:pt x="253176" y="97663"/>
                      <a:pt x="210411" y="36366"/>
                    </a:cubicBezTo>
                    <a:cubicBezTo>
                      <a:pt x="192083" y="10910"/>
                      <a:pt x="160664" y="1"/>
                      <a:pt x="130179" y="1"/>
                    </a:cubicBezTo>
                    <a:close/>
                  </a:path>
                </a:pathLst>
              </a:custGeom>
              <a:solidFill>
                <a:srgbClr val="5D20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905525" y="221425"/>
                <a:ext cx="5915875" cy="5255450"/>
              </a:xfrm>
              <a:custGeom>
                <a:avLst/>
                <a:gdLst/>
                <a:ahLst/>
                <a:cxnLst/>
                <a:rect l="l" t="t" r="r" b="b"/>
                <a:pathLst>
                  <a:path w="236635" h="210218" extrusionOk="0">
                    <a:moveTo>
                      <a:pt x="133998" y="4945"/>
                    </a:moveTo>
                    <a:cubicBezTo>
                      <a:pt x="168210" y="4945"/>
                      <a:pt x="196720" y="20625"/>
                      <a:pt x="209550" y="40582"/>
                    </a:cubicBezTo>
                    <a:cubicBezTo>
                      <a:pt x="225230" y="61965"/>
                      <a:pt x="230933" y="84773"/>
                      <a:pt x="226656" y="107581"/>
                    </a:cubicBezTo>
                    <a:cubicBezTo>
                      <a:pt x="220954" y="137517"/>
                      <a:pt x="196720" y="167453"/>
                      <a:pt x="159657" y="191686"/>
                    </a:cubicBezTo>
                    <a:cubicBezTo>
                      <a:pt x="146115" y="200239"/>
                      <a:pt x="131147" y="204516"/>
                      <a:pt x="115823" y="204516"/>
                    </a:cubicBezTo>
                    <a:cubicBezTo>
                      <a:pt x="100498" y="204516"/>
                      <a:pt x="84818" y="200239"/>
                      <a:pt x="69850" y="191686"/>
                    </a:cubicBezTo>
                    <a:cubicBezTo>
                      <a:pt x="34212" y="170304"/>
                      <a:pt x="5702" y="127538"/>
                      <a:pt x="7128" y="94752"/>
                    </a:cubicBezTo>
                    <a:cubicBezTo>
                      <a:pt x="7128" y="76220"/>
                      <a:pt x="17106" y="59114"/>
                      <a:pt x="37063" y="42008"/>
                    </a:cubicBezTo>
                    <a:cubicBezTo>
                      <a:pt x="52744" y="29178"/>
                      <a:pt x="74126" y="17774"/>
                      <a:pt x="96935" y="10647"/>
                    </a:cubicBezTo>
                    <a:cubicBezTo>
                      <a:pt x="109764" y="6370"/>
                      <a:pt x="122594" y="4945"/>
                      <a:pt x="133998" y="4945"/>
                    </a:cubicBezTo>
                    <a:close/>
                    <a:moveTo>
                      <a:pt x="133486" y="1"/>
                    </a:moveTo>
                    <a:cubicBezTo>
                      <a:pt x="120907" y="1"/>
                      <a:pt x="107966" y="2218"/>
                      <a:pt x="95509" y="6370"/>
                    </a:cubicBezTo>
                    <a:cubicBezTo>
                      <a:pt x="52744" y="20625"/>
                      <a:pt x="1426" y="51986"/>
                      <a:pt x="1426" y="94752"/>
                    </a:cubicBezTo>
                    <a:cubicBezTo>
                      <a:pt x="0" y="128964"/>
                      <a:pt x="29936" y="174580"/>
                      <a:pt x="66999" y="195963"/>
                    </a:cubicBezTo>
                    <a:cubicBezTo>
                      <a:pt x="84105" y="204516"/>
                      <a:pt x="99786" y="210218"/>
                      <a:pt x="115466" y="210218"/>
                    </a:cubicBezTo>
                    <a:cubicBezTo>
                      <a:pt x="132572" y="210218"/>
                      <a:pt x="148253" y="204516"/>
                      <a:pt x="162508" y="195963"/>
                    </a:cubicBezTo>
                    <a:cubicBezTo>
                      <a:pt x="200997" y="170304"/>
                      <a:pt x="225230" y="140368"/>
                      <a:pt x="232358" y="109007"/>
                    </a:cubicBezTo>
                    <a:cubicBezTo>
                      <a:pt x="236635" y="84773"/>
                      <a:pt x="230933" y="60539"/>
                      <a:pt x="213826" y="37731"/>
                    </a:cubicBezTo>
                    <a:cubicBezTo>
                      <a:pt x="202422" y="20625"/>
                      <a:pt x="183891" y="7796"/>
                      <a:pt x="159657" y="3519"/>
                    </a:cubicBezTo>
                    <a:cubicBezTo>
                      <a:pt x="151326" y="1139"/>
                      <a:pt x="142499" y="1"/>
                      <a:pt x="133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" name="Google Shape;349;p33"/>
            <p:cNvSpPr txBox="1"/>
            <p:nvPr/>
          </p:nvSpPr>
          <p:spPr>
            <a:xfrm>
              <a:off x="1341425" y="1974025"/>
              <a:ext cx="19143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Explosion</a:t>
              </a:r>
              <a:endParaRPr sz="155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2134350" y="1700625"/>
              <a:ext cx="287400" cy="287400"/>
            </a:xfrm>
            <a:prstGeom prst="ellipse">
              <a:avLst/>
            </a:prstGeom>
            <a:noFill/>
            <a:ln w="28575" cap="flat" cmpd="sng">
              <a:solidFill>
                <a:srgbClr val="857E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 txBox="1"/>
            <p:nvPr/>
          </p:nvSpPr>
          <p:spPr>
            <a:xfrm>
              <a:off x="2123100" y="1621125"/>
              <a:ext cx="2874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857EA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700">
                <a:solidFill>
                  <a:srgbClr val="857EA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52" name="Google Shape;352;p33"/>
            <p:cNvSpPr txBox="1"/>
            <p:nvPr/>
          </p:nvSpPr>
          <p:spPr>
            <a:xfrm>
              <a:off x="4210325" y="1802575"/>
              <a:ext cx="19143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Honeymoon </a:t>
              </a:r>
              <a:endParaRPr sz="155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or remorse</a:t>
              </a:r>
              <a:endParaRPr sz="155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5023775" y="1562900"/>
              <a:ext cx="287400" cy="287400"/>
            </a:xfrm>
            <a:prstGeom prst="ellipse">
              <a:avLst/>
            </a:prstGeom>
            <a:noFill/>
            <a:ln w="28575" cap="flat" cmpd="sng">
              <a:solidFill>
                <a:srgbClr val="73A4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 txBox="1"/>
            <p:nvPr/>
          </p:nvSpPr>
          <p:spPr>
            <a:xfrm>
              <a:off x="5023775" y="1483400"/>
              <a:ext cx="2874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73A4C2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sz="1700">
                <a:solidFill>
                  <a:srgbClr val="73A4C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55" name="Google Shape;355;p33"/>
            <p:cNvSpPr txBox="1"/>
            <p:nvPr/>
          </p:nvSpPr>
          <p:spPr>
            <a:xfrm>
              <a:off x="2822850" y="4401725"/>
              <a:ext cx="19143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Tension</a:t>
              </a:r>
              <a:br>
                <a:rPr lang="en-GB" sz="155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lang="en-GB" sz="155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building</a:t>
              </a:r>
              <a:endParaRPr sz="155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3615775" y="4114325"/>
              <a:ext cx="287400" cy="287400"/>
            </a:xfrm>
            <a:prstGeom prst="ellipse">
              <a:avLst/>
            </a:prstGeom>
            <a:noFill/>
            <a:ln w="28575" cap="flat" cmpd="sng">
              <a:solidFill>
                <a:srgbClr val="997C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3"/>
            <p:cNvSpPr txBox="1"/>
            <p:nvPr/>
          </p:nvSpPr>
          <p:spPr>
            <a:xfrm>
              <a:off x="3604525" y="4034825"/>
              <a:ext cx="2874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997C97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sz="1700">
                <a:solidFill>
                  <a:srgbClr val="997C9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grpSp>
          <p:nvGrpSpPr>
            <p:cNvPr id="358" name="Google Shape;358;p33"/>
            <p:cNvGrpSpPr/>
            <p:nvPr/>
          </p:nvGrpSpPr>
          <p:grpSpPr>
            <a:xfrm>
              <a:off x="2186462" y="1248516"/>
              <a:ext cx="3030362" cy="2840034"/>
              <a:chOff x="1008600" y="246125"/>
              <a:chExt cx="5586950" cy="5236050"/>
            </a:xfrm>
          </p:grpSpPr>
          <p:sp>
            <p:nvSpPr>
              <p:cNvPr id="359" name="Google Shape;359;p33"/>
              <p:cNvSpPr/>
              <p:nvPr/>
            </p:nvSpPr>
            <p:spPr>
              <a:xfrm>
                <a:off x="2512175" y="246125"/>
                <a:ext cx="2785575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11423" h="22682" extrusionOk="0">
                    <a:moveTo>
                      <a:pt x="52538" y="1"/>
                    </a:moveTo>
                    <a:cubicBezTo>
                      <a:pt x="34749" y="1"/>
                      <a:pt x="17431" y="4466"/>
                      <a:pt x="1900" y="13397"/>
                    </a:cubicBezTo>
                    <a:cubicBezTo>
                      <a:pt x="423" y="14241"/>
                      <a:pt x="0" y="15929"/>
                      <a:pt x="845" y="17406"/>
                    </a:cubicBezTo>
                    <a:cubicBezTo>
                      <a:pt x="1435" y="18440"/>
                      <a:pt x="2440" y="18957"/>
                      <a:pt x="3496" y="18957"/>
                    </a:cubicBezTo>
                    <a:cubicBezTo>
                      <a:pt x="3949" y="18957"/>
                      <a:pt x="4411" y="18862"/>
                      <a:pt x="4854" y="18672"/>
                    </a:cubicBezTo>
                    <a:cubicBezTo>
                      <a:pt x="19409" y="10328"/>
                      <a:pt x="35748" y="5909"/>
                      <a:pt x="52559" y="5909"/>
                    </a:cubicBezTo>
                    <a:cubicBezTo>
                      <a:pt x="54029" y="5909"/>
                      <a:pt x="55502" y="5943"/>
                      <a:pt x="56978" y="6011"/>
                    </a:cubicBezTo>
                    <a:cubicBezTo>
                      <a:pt x="74704" y="6855"/>
                      <a:pt x="91586" y="12342"/>
                      <a:pt x="106358" y="22049"/>
                    </a:cubicBezTo>
                    <a:cubicBezTo>
                      <a:pt x="106780" y="22471"/>
                      <a:pt x="107413" y="22682"/>
                      <a:pt x="108046" y="22682"/>
                    </a:cubicBezTo>
                    <a:cubicBezTo>
                      <a:pt x="108890" y="22682"/>
                      <a:pt x="109945" y="22260"/>
                      <a:pt x="110578" y="21205"/>
                    </a:cubicBezTo>
                    <a:cubicBezTo>
                      <a:pt x="111422" y="19939"/>
                      <a:pt x="111000" y="18039"/>
                      <a:pt x="109734" y="17195"/>
                    </a:cubicBezTo>
                    <a:cubicBezTo>
                      <a:pt x="94118" y="6855"/>
                      <a:pt x="75970" y="946"/>
                      <a:pt x="57189" y="102"/>
                    </a:cubicBezTo>
                    <a:cubicBezTo>
                      <a:pt x="55636" y="35"/>
                      <a:pt x="54085" y="1"/>
                      <a:pt x="52538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4886225" y="420075"/>
                <a:ext cx="406250" cy="430050"/>
              </a:xfrm>
              <a:custGeom>
                <a:avLst/>
                <a:gdLst/>
                <a:ahLst/>
                <a:cxnLst/>
                <a:rect l="l" t="t" r="r" b="b"/>
                <a:pathLst>
                  <a:path w="16250" h="17202" extrusionOk="0">
                    <a:moveTo>
                      <a:pt x="10781" y="0"/>
                    </a:moveTo>
                    <a:cubicBezTo>
                      <a:pt x="10498" y="0"/>
                      <a:pt x="10208" y="36"/>
                      <a:pt x="9919" y="108"/>
                    </a:cubicBezTo>
                    <a:cubicBezTo>
                      <a:pt x="8441" y="319"/>
                      <a:pt x="7386" y="2007"/>
                      <a:pt x="7808" y="3695"/>
                    </a:cubicBezTo>
                    <a:cubicBezTo>
                      <a:pt x="7808" y="3695"/>
                      <a:pt x="7808" y="3695"/>
                      <a:pt x="9286" y="10237"/>
                    </a:cubicBezTo>
                    <a:cubicBezTo>
                      <a:pt x="9286" y="10237"/>
                      <a:pt x="9286" y="10237"/>
                      <a:pt x="2744" y="11292"/>
                    </a:cubicBezTo>
                    <a:cubicBezTo>
                      <a:pt x="1056" y="11503"/>
                      <a:pt x="0" y="13192"/>
                      <a:pt x="211" y="14669"/>
                    </a:cubicBezTo>
                    <a:cubicBezTo>
                      <a:pt x="422" y="16146"/>
                      <a:pt x="1689" y="17201"/>
                      <a:pt x="3166" y="17201"/>
                    </a:cubicBezTo>
                    <a:lnTo>
                      <a:pt x="3588" y="17201"/>
                    </a:lnTo>
                    <a:cubicBezTo>
                      <a:pt x="3588" y="17201"/>
                      <a:pt x="3588" y="17201"/>
                      <a:pt x="13506" y="15724"/>
                    </a:cubicBezTo>
                    <a:cubicBezTo>
                      <a:pt x="14350" y="15513"/>
                      <a:pt x="14983" y="15091"/>
                      <a:pt x="15616" y="14247"/>
                    </a:cubicBezTo>
                    <a:cubicBezTo>
                      <a:pt x="16038" y="13614"/>
                      <a:pt x="16249" y="12770"/>
                      <a:pt x="16038" y="11925"/>
                    </a:cubicBezTo>
                    <a:cubicBezTo>
                      <a:pt x="16038" y="11925"/>
                      <a:pt x="16038" y="11925"/>
                      <a:pt x="13717" y="2218"/>
                    </a:cubicBezTo>
                    <a:cubicBezTo>
                      <a:pt x="13368" y="820"/>
                      <a:pt x="12149" y="0"/>
                      <a:pt x="10781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5049775" y="3060100"/>
                <a:ext cx="1545775" cy="2263800"/>
              </a:xfrm>
              <a:custGeom>
                <a:avLst/>
                <a:gdLst/>
                <a:ahLst/>
                <a:cxnLst/>
                <a:rect l="l" t="t" r="r" b="b"/>
                <a:pathLst>
                  <a:path w="61831" h="90552" extrusionOk="0">
                    <a:moveTo>
                      <a:pt x="58555" y="0"/>
                    </a:moveTo>
                    <a:cubicBezTo>
                      <a:pt x="57029" y="0"/>
                      <a:pt x="55909" y="1382"/>
                      <a:pt x="55711" y="2764"/>
                    </a:cubicBezTo>
                    <a:cubicBezTo>
                      <a:pt x="54867" y="20912"/>
                      <a:pt x="48747" y="38428"/>
                      <a:pt x="38407" y="53410"/>
                    </a:cubicBezTo>
                    <a:cubicBezTo>
                      <a:pt x="27223" y="69449"/>
                      <a:pt x="17093" y="78101"/>
                      <a:pt x="2322" y="84642"/>
                    </a:cubicBezTo>
                    <a:cubicBezTo>
                      <a:pt x="844" y="85276"/>
                      <a:pt x="0" y="87175"/>
                      <a:pt x="844" y="88652"/>
                    </a:cubicBezTo>
                    <a:cubicBezTo>
                      <a:pt x="1266" y="89707"/>
                      <a:pt x="2322" y="90551"/>
                      <a:pt x="3588" y="90551"/>
                    </a:cubicBezTo>
                    <a:cubicBezTo>
                      <a:pt x="4010" y="90551"/>
                      <a:pt x="4432" y="90340"/>
                      <a:pt x="4643" y="90129"/>
                    </a:cubicBezTo>
                    <a:cubicBezTo>
                      <a:pt x="20681" y="83165"/>
                      <a:pt x="31443" y="73880"/>
                      <a:pt x="43261" y="56998"/>
                    </a:cubicBezTo>
                    <a:cubicBezTo>
                      <a:pt x="54445" y="40960"/>
                      <a:pt x="60776" y="22389"/>
                      <a:pt x="61831" y="3186"/>
                    </a:cubicBezTo>
                    <a:cubicBezTo>
                      <a:pt x="61831" y="1498"/>
                      <a:pt x="60565" y="21"/>
                      <a:pt x="58877" y="21"/>
                    </a:cubicBezTo>
                    <a:cubicBezTo>
                      <a:pt x="58768" y="7"/>
                      <a:pt x="58660" y="0"/>
                      <a:pt x="58555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5060325" y="4943175"/>
                <a:ext cx="400975" cy="459850"/>
              </a:xfrm>
              <a:custGeom>
                <a:avLst/>
                <a:gdLst/>
                <a:ahLst/>
                <a:cxnLst/>
                <a:rect l="l" t="t" r="r" b="b"/>
                <a:pathLst>
                  <a:path w="16039" h="18394" extrusionOk="0">
                    <a:moveTo>
                      <a:pt x="7016" y="1"/>
                    </a:moveTo>
                    <a:cubicBezTo>
                      <a:pt x="5847" y="1"/>
                      <a:pt x="4688" y="631"/>
                      <a:pt x="4221" y="1722"/>
                    </a:cubicBezTo>
                    <a:cubicBezTo>
                      <a:pt x="4221" y="1722"/>
                      <a:pt x="4221" y="1722"/>
                      <a:pt x="422" y="11008"/>
                    </a:cubicBezTo>
                    <a:cubicBezTo>
                      <a:pt x="0" y="11641"/>
                      <a:pt x="0" y="12485"/>
                      <a:pt x="422" y="13329"/>
                    </a:cubicBezTo>
                    <a:cubicBezTo>
                      <a:pt x="633" y="14173"/>
                      <a:pt x="1266" y="14806"/>
                      <a:pt x="2111" y="15017"/>
                    </a:cubicBezTo>
                    <a:cubicBezTo>
                      <a:pt x="2111" y="15017"/>
                      <a:pt x="2111" y="15017"/>
                      <a:pt x="11607" y="18183"/>
                    </a:cubicBezTo>
                    <a:cubicBezTo>
                      <a:pt x="11818" y="18394"/>
                      <a:pt x="12240" y="18394"/>
                      <a:pt x="12451" y="18394"/>
                    </a:cubicBezTo>
                    <a:cubicBezTo>
                      <a:pt x="13717" y="18394"/>
                      <a:pt x="14983" y="17550"/>
                      <a:pt x="15405" y="16283"/>
                    </a:cubicBezTo>
                    <a:cubicBezTo>
                      <a:pt x="16038" y="14806"/>
                      <a:pt x="15194" y="13118"/>
                      <a:pt x="13506" y="12485"/>
                    </a:cubicBezTo>
                    <a:cubicBezTo>
                      <a:pt x="13506" y="12485"/>
                      <a:pt x="13506" y="12485"/>
                      <a:pt x="7175" y="10375"/>
                    </a:cubicBezTo>
                    <a:cubicBezTo>
                      <a:pt x="7175" y="10375"/>
                      <a:pt x="7175" y="10375"/>
                      <a:pt x="9708" y="4044"/>
                    </a:cubicBezTo>
                    <a:cubicBezTo>
                      <a:pt x="10552" y="2567"/>
                      <a:pt x="9708" y="878"/>
                      <a:pt x="8230" y="245"/>
                    </a:cubicBezTo>
                    <a:cubicBezTo>
                      <a:pt x="7844" y="80"/>
                      <a:pt x="7429" y="1"/>
                      <a:pt x="7016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1187975" y="3213600"/>
                <a:ext cx="1529975" cy="2268575"/>
              </a:xfrm>
              <a:custGeom>
                <a:avLst/>
                <a:gdLst/>
                <a:ahLst/>
                <a:cxnLst/>
                <a:rect l="l" t="t" r="r" b="b"/>
                <a:pathLst>
                  <a:path w="61199" h="90743" extrusionOk="0">
                    <a:moveTo>
                      <a:pt x="2955" y="0"/>
                    </a:moveTo>
                    <a:cubicBezTo>
                      <a:pt x="1267" y="0"/>
                      <a:pt x="1" y="1267"/>
                      <a:pt x="1" y="2955"/>
                    </a:cubicBezTo>
                    <a:cubicBezTo>
                      <a:pt x="1" y="20259"/>
                      <a:pt x="4010" y="33976"/>
                      <a:pt x="14773" y="51702"/>
                    </a:cubicBezTo>
                    <a:cubicBezTo>
                      <a:pt x="24691" y="68373"/>
                      <a:pt x="39041" y="81668"/>
                      <a:pt x="56345" y="90531"/>
                    </a:cubicBezTo>
                    <a:cubicBezTo>
                      <a:pt x="56767" y="90742"/>
                      <a:pt x="57189" y="90742"/>
                      <a:pt x="57611" y="90742"/>
                    </a:cubicBezTo>
                    <a:cubicBezTo>
                      <a:pt x="58877" y="90742"/>
                      <a:pt x="59932" y="90109"/>
                      <a:pt x="60354" y="89054"/>
                    </a:cubicBezTo>
                    <a:cubicBezTo>
                      <a:pt x="61199" y="87577"/>
                      <a:pt x="60565" y="85888"/>
                      <a:pt x="59088" y="85044"/>
                    </a:cubicBezTo>
                    <a:cubicBezTo>
                      <a:pt x="42839" y="76814"/>
                      <a:pt x="29334" y="64364"/>
                      <a:pt x="19837" y="48537"/>
                    </a:cubicBezTo>
                    <a:cubicBezTo>
                      <a:pt x="9919" y="31865"/>
                      <a:pt x="5910" y="19204"/>
                      <a:pt x="6121" y="2955"/>
                    </a:cubicBezTo>
                    <a:cubicBezTo>
                      <a:pt x="6121" y="1267"/>
                      <a:pt x="4643" y="0"/>
                      <a:pt x="2955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1008600" y="3213600"/>
                <a:ext cx="506500" cy="332550"/>
              </a:xfrm>
              <a:custGeom>
                <a:avLst/>
                <a:gdLst/>
                <a:ahLst/>
                <a:cxnLst/>
                <a:rect l="l" t="t" r="r" b="b"/>
                <a:pathLst>
                  <a:path w="20260" h="13302" extrusionOk="0">
                    <a:moveTo>
                      <a:pt x="10130" y="0"/>
                    </a:moveTo>
                    <a:cubicBezTo>
                      <a:pt x="9286" y="0"/>
                      <a:pt x="8653" y="211"/>
                      <a:pt x="8020" y="844"/>
                    </a:cubicBezTo>
                    <a:cubicBezTo>
                      <a:pt x="8020" y="844"/>
                      <a:pt x="8020" y="844"/>
                      <a:pt x="1267" y="8230"/>
                    </a:cubicBezTo>
                    <a:cubicBezTo>
                      <a:pt x="1" y="9497"/>
                      <a:pt x="1" y="11396"/>
                      <a:pt x="1267" y="12451"/>
                    </a:cubicBezTo>
                    <a:cubicBezTo>
                      <a:pt x="1848" y="13032"/>
                      <a:pt x="2562" y="13302"/>
                      <a:pt x="3266" y="13302"/>
                    </a:cubicBezTo>
                    <a:cubicBezTo>
                      <a:pt x="4098" y="13302"/>
                      <a:pt x="4916" y="12925"/>
                      <a:pt x="5488" y="12240"/>
                    </a:cubicBezTo>
                    <a:cubicBezTo>
                      <a:pt x="5488" y="12240"/>
                      <a:pt x="5488" y="12240"/>
                      <a:pt x="10130" y="7386"/>
                    </a:cubicBezTo>
                    <a:cubicBezTo>
                      <a:pt x="10130" y="7386"/>
                      <a:pt x="10130" y="7386"/>
                      <a:pt x="14773" y="12451"/>
                    </a:cubicBezTo>
                    <a:cubicBezTo>
                      <a:pt x="15406" y="13084"/>
                      <a:pt x="16250" y="13295"/>
                      <a:pt x="16883" y="13295"/>
                    </a:cubicBezTo>
                    <a:cubicBezTo>
                      <a:pt x="17727" y="13295"/>
                      <a:pt x="18360" y="13084"/>
                      <a:pt x="18993" y="12451"/>
                    </a:cubicBezTo>
                    <a:cubicBezTo>
                      <a:pt x="20259" y="11396"/>
                      <a:pt x="20259" y="9497"/>
                      <a:pt x="19204" y="8230"/>
                    </a:cubicBezTo>
                    <a:cubicBezTo>
                      <a:pt x="19204" y="8230"/>
                      <a:pt x="19204" y="8230"/>
                      <a:pt x="12451" y="844"/>
                    </a:cubicBezTo>
                    <a:cubicBezTo>
                      <a:pt x="11818" y="211"/>
                      <a:pt x="10974" y="0"/>
                      <a:pt x="1013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5" name="Google Shape;365;p33"/>
          <p:cNvSpPr txBox="1"/>
          <p:nvPr/>
        </p:nvSpPr>
        <p:spPr>
          <a:xfrm>
            <a:off x="3183375" y="1805550"/>
            <a:ext cx="1782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Cycle </a:t>
            </a:r>
            <a:b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 abuse</a:t>
            </a:r>
            <a:endParaRPr sz="3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2.3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597600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Sophie Elliott</a:t>
            </a:r>
            <a:endParaRPr sz="3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4" name="Google Shape;374;p34"/>
          <p:cNvSpPr txBox="1"/>
          <p:nvPr/>
        </p:nvSpPr>
        <p:spPr>
          <a:xfrm>
            <a:off x="854725" y="1361500"/>
            <a:ext cx="5476500" cy="2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22 years old 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Economics student at Otago University 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Just got a job in Wellington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Five-month relationship with Clayton    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Killed in her home 2008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75" name="Google Shape;37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1471675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2002250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2532825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3063400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00" y="3593975"/>
            <a:ext cx="141000" cy="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4750" y="1361488"/>
            <a:ext cx="2287926" cy="257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5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2.4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" name="Online Media 2" descr="Loves Me Not - Sophie's Story - full length">
            <a:hlinkClick r:id="" action="ppaction://media"/>
            <a:extLst>
              <a:ext uri="{FF2B5EF4-FFF2-40B4-BE49-F238E27FC236}">
                <a16:creationId xmlns:a16="http://schemas.microsoft.com/office/drawing/2014/main" id="{4965841D-BCE7-0E47-9321-A63916A55A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0394" y="349062"/>
            <a:ext cx="6823530" cy="3855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EB5C6-08AC-BE42-934E-320AD1E5E616}"/>
              </a:ext>
            </a:extLst>
          </p:cNvPr>
          <p:cNvSpPr txBox="1"/>
          <p:nvPr/>
        </p:nvSpPr>
        <p:spPr>
          <a:xfrm>
            <a:off x="433634" y="4322297"/>
            <a:ext cx="7909090" cy="46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can’t view the embedded video on the slide, use the link below (opens in browser window): </a:t>
            </a:r>
            <a:r>
              <a:rPr lang="en-US" sz="1200" dirty="0">
                <a:hlinkClick r:id="rId7"/>
              </a:rPr>
              <a:t>https://youtu.be/rtbXlVyNZqs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/>
          <p:nvPr/>
        </p:nvSpPr>
        <p:spPr>
          <a:xfrm>
            <a:off x="599025" y="1848800"/>
            <a:ext cx="7076400" cy="1935600"/>
          </a:xfrm>
          <a:prstGeom prst="roundRect">
            <a:avLst>
              <a:gd name="adj" fmla="val 11995"/>
            </a:avLst>
          </a:prstGeom>
          <a:solidFill>
            <a:srgbClr val="FFE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6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2.5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Unpacking Sophie’s story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1215300" y="2115425"/>
            <a:ext cx="54765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Power and control behaviours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The cycle of abuse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Challenges the bystanders faced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599025" y="1323650"/>
            <a:ext cx="56274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What did you notice about: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00" name="Google Shape;4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199675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751412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3303125"/>
            <a:ext cx="121050" cy="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7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2.6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Reflection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599025" y="1323650"/>
            <a:ext cx="6964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What would you have done as a bystander in Sophie’s situation?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006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8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418" name="Google Shape;418;p38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8" name="Google Shape;4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8"/>
          <p:cNvSpPr txBox="1"/>
          <p:nvPr/>
        </p:nvSpPr>
        <p:spPr>
          <a:xfrm>
            <a:off x="1671589" y="2506765"/>
            <a:ext cx="58008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Building positive relationships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39"/>
          <p:cNvGrpSpPr/>
          <p:nvPr/>
        </p:nvGrpSpPr>
        <p:grpSpPr>
          <a:xfrm>
            <a:off x="321497" y="-866176"/>
            <a:ext cx="8342318" cy="7916282"/>
            <a:chOff x="681300" y="73810"/>
            <a:chExt cx="6648325" cy="6308800"/>
          </a:xfrm>
        </p:grpSpPr>
        <p:sp>
          <p:nvSpPr>
            <p:cNvPr id="435" name="Google Shape;435;p39"/>
            <p:cNvSpPr/>
            <p:nvPr/>
          </p:nvSpPr>
          <p:spPr>
            <a:xfrm>
              <a:off x="867225" y="240575"/>
              <a:ext cx="6462400" cy="5234525"/>
            </a:xfrm>
            <a:custGeom>
              <a:avLst/>
              <a:gdLst/>
              <a:ahLst/>
              <a:cxnLst/>
              <a:rect l="l" t="t" r="r" b="b"/>
              <a:pathLst>
                <a:path w="258496" h="209381" extrusionOk="0">
                  <a:moveTo>
                    <a:pt x="134625" y="0"/>
                  </a:moveTo>
                  <a:cubicBezTo>
                    <a:pt x="121526" y="0"/>
                    <a:pt x="108461" y="2064"/>
                    <a:pt x="96425" y="5951"/>
                  </a:cubicBezTo>
                  <a:cubicBezTo>
                    <a:pt x="55565" y="19077"/>
                    <a:pt x="2151" y="50463"/>
                    <a:pt x="1922" y="94519"/>
                  </a:cubicBezTo>
                  <a:cubicBezTo>
                    <a:pt x="1" y="139810"/>
                    <a:pt x="54413" y="209381"/>
                    <a:pt x="116175" y="209381"/>
                  </a:cubicBezTo>
                  <a:cubicBezTo>
                    <a:pt x="131455" y="209381"/>
                    <a:pt x="147185" y="205123"/>
                    <a:pt x="162623" y="195185"/>
                  </a:cubicBezTo>
                  <a:cubicBezTo>
                    <a:pt x="220717" y="157749"/>
                    <a:pt x="258495" y="99427"/>
                    <a:pt x="214554" y="37224"/>
                  </a:cubicBezTo>
                  <a:cubicBezTo>
                    <a:pt x="196305" y="11372"/>
                    <a:pt x="165372" y="0"/>
                    <a:pt x="134625" y="0"/>
                  </a:cubicBezTo>
                  <a:close/>
                </a:path>
              </a:pathLst>
            </a:custGeom>
            <a:solidFill>
              <a:srgbClr val="382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3831400" y="307821"/>
              <a:ext cx="0" cy="4802225"/>
            </a:xfrm>
            <a:custGeom>
              <a:avLst/>
              <a:gdLst/>
              <a:ahLst/>
              <a:cxnLst/>
              <a:rect l="l" t="t" r="r" b="b"/>
              <a:pathLst>
                <a:path h="192089" fill="none" extrusionOk="0">
                  <a:moveTo>
                    <a:pt x="0" y="1"/>
                  </a:moveTo>
                  <a:lnTo>
                    <a:pt x="0" y="192088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81300" y="2831800"/>
              <a:ext cx="6300200" cy="25"/>
            </a:xfrm>
            <a:custGeom>
              <a:avLst/>
              <a:gdLst/>
              <a:ahLst/>
              <a:cxnLst/>
              <a:rect l="l" t="t" r="r" b="b"/>
              <a:pathLst>
                <a:path w="252008" h="1" fill="none" extrusionOk="0">
                  <a:moveTo>
                    <a:pt x="0" y="1"/>
                  </a:moveTo>
                  <a:lnTo>
                    <a:pt x="252008" y="1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1836606" y="1032350"/>
              <a:ext cx="4063387" cy="3865367"/>
            </a:xfrm>
            <a:custGeom>
              <a:avLst/>
              <a:gdLst/>
              <a:ahLst/>
              <a:cxnLst/>
              <a:rect l="l" t="t" r="r" b="b"/>
              <a:pathLst>
                <a:path w="165380" h="165381" fill="none" extrusionOk="0">
                  <a:moveTo>
                    <a:pt x="0" y="1"/>
                  </a:moveTo>
                  <a:lnTo>
                    <a:pt x="165380" y="165381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1651721" y="900035"/>
              <a:ext cx="4414609" cy="4099108"/>
            </a:xfrm>
            <a:custGeom>
              <a:avLst/>
              <a:gdLst/>
              <a:ahLst/>
              <a:cxnLst/>
              <a:rect l="l" t="t" r="r" b="b"/>
              <a:pathLst>
                <a:path w="178278" h="178164" fill="none" extrusionOk="0">
                  <a:moveTo>
                    <a:pt x="1" y="178163"/>
                  </a:moveTo>
                  <a:lnTo>
                    <a:pt x="178278" y="0"/>
                  </a:lnTo>
                </a:path>
              </a:pathLst>
            </a:custGeom>
            <a:noFill/>
            <a:ln w="342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855350" y="73810"/>
              <a:ext cx="6474275" cy="6308800"/>
            </a:xfrm>
            <a:custGeom>
              <a:avLst/>
              <a:gdLst/>
              <a:ahLst/>
              <a:cxnLst/>
              <a:rect l="l" t="t" r="r" b="b"/>
              <a:pathLst>
                <a:path w="258971" h="252352" fill="none" extrusionOk="0">
                  <a:moveTo>
                    <a:pt x="215029" y="44285"/>
                  </a:moveTo>
                  <a:cubicBezTo>
                    <a:pt x="189006" y="7420"/>
                    <a:pt x="137189" y="1"/>
                    <a:pt x="96900" y="13012"/>
                  </a:cubicBezTo>
                  <a:cubicBezTo>
                    <a:pt x="56040" y="26138"/>
                    <a:pt x="2626" y="57524"/>
                    <a:pt x="2397" y="101580"/>
                  </a:cubicBezTo>
                  <a:cubicBezTo>
                    <a:pt x="0" y="158076"/>
                    <a:pt x="85258" y="252351"/>
                    <a:pt x="163098" y="202246"/>
                  </a:cubicBezTo>
                  <a:cubicBezTo>
                    <a:pt x="221192" y="164810"/>
                    <a:pt x="258970" y="106488"/>
                    <a:pt x="215029" y="44285"/>
                  </a:cubicBezTo>
                  <a:close/>
                </a:path>
              </a:pathLst>
            </a:custGeom>
            <a:noFill/>
            <a:ln w="2850" cap="flat" cmpd="sng">
              <a:solidFill>
                <a:srgbClr val="FFFFFF"/>
              </a:solidFill>
              <a:prstDash val="solid"/>
              <a:miter lim="1141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1" name="Google Shape;4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25" y="1742325"/>
            <a:ext cx="1919101" cy="17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9"/>
          <p:cNvSpPr txBox="1"/>
          <p:nvPr/>
        </p:nvSpPr>
        <p:spPr>
          <a:xfrm>
            <a:off x="4308100" y="258513"/>
            <a:ext cx="229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Open communication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5230325" y="1576325"/>
            <a:ext cx="22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Intimacy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1363525" y="1588650"/>
            <a:ext cx="229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Trust and support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1922550" y="258525"/>
            <a:ext cx="229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Honesty and responsibility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5230325" y="2975850"/>
            <a:ext cx="229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Physical affection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7" name="Google Shape;447;p39"/>
          <p:cNvSpPr txBox="1"/>
          <p:nvPr/>
        </p:nvSpPr>
        <p:spPr>
          <a:xfrm>
            <a:off x="4384300" y="3946221"/>
            <a:ext cx="183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Fairness </a:t>
            </a:r>
            <a:b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and</a:t>
            </a:r>
            <a:b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negotiation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1094300" y="3038238"/>
            <a:ext cx="183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Respect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9" name="Google Shape;449;p39"/>
          <p:cNvSpPr txBox="1"/>
          <p:nvPr/>
        </p:nvSpPr>
        <p:spPr>
          <a:xfrm>
            <a:off x="1922550" y="4226735"/>
            <a:ext cx="229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Shared</a:t>
            </a:r>
            <a:br>
              <a:rPr lang="en-GB" sz="18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GB" sz="18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responsibilities</a:t>
            </a:r>
            <a:endParaRPr sz="18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50" name="Google Shape;450;p39"/>
          <p:cNvSpPr txBox="1"/>
          <p:nvPr/>
        </p:nvSpPr>
        <p:spPr>
          <a:xfrm>
            <a:off x="3444025" y="2228850"/>
            <a:ext cx="1653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Equality </a:t>
            </a:r>
            <a:endParaRPr sz="2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51" name="Google Shape;4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9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0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1" name="Google Shape;461;p40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Reflection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2" name="Google Shape;462;p40"/>
          <p:cNvSpPr txBox="1"/>
          <p:nvPr/>
        </p:nvSpPr>
        <p:spPr>
          <a:xfrm>
            <a:off x="599025" y="1323650"/>
            <a:ext cx="7604100" cy="28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To help me have a healthy, positive relationship …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I have the right to expect these things from others: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100" i="1">
                <a:latin typeface="Montserrat SemiBold"/>
                <a:ea typeface="Montserrat SemiBold"/>
                <a:cs typeface="Montserrat SemiBold"/>
                <a:sym typeface="Montserrat SemiBold"/>
              </a:rPr>
              <a:t>and</a:t>
            </a:r>
            <a:endParaRPr sz="2100" i="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I have the responsibility to do these things for others: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5D2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41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469" name="Google Shape;469;p41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9" name="Google Shape;4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1"/>
          <p:cNvSpPr txBox="1"/>
          <p:nvPr/>
        </p:nvSpPr>
        <p:spPr>
          <a:xfrm>
            <a:off x="1671589" y="2649790"/>
            <a:ext cx="58008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Stepping in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00" y="1864850"/>
            <a:ext cx="463675" cy="5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Key messages for today…</a:t>
            </a:r>
            <a:endParaRPr sz="30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463000" y="1776950"/>
            <a:ext cx="45732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Everyone deserves to have </a:t>
            </a:r>
            <a:br>
              <a:rPr lang="en-GB" sz="22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2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healthy, positive relationships</a:t>
            </a:r>
            <a:endParaRPr sz="2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950" y="3054000"/>
            <a:ext cx="463675" cy="5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2704050" y="2966100"/>
            <a:ext cx="45732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 SemiBold"/>
                <a:ea typeface="Montserrat SemiBold"/>
                <a:cs typeface="Montserrat SemiBold"/>
                <a:sym typeface="Montserrat SemiBold"/>
              </a:rPr>
              <a:t>There are strategies you can use to help make this a reality</a:t>
            </a:r>
            <a:endParaRPr sz="2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/>
          <p:nvPr/>
        </p:nvSpPr>
        <p:spPr>
          <a:xfrm>
            <a:off x="599025" y="1544000"/>
            <a:ext cx="7076400" cy="2582700"/>
          </a:xfrm>
          <a:prstGeom prst="roundRect">
            <a:avLst>
              <a:gd name="adj" fmla="val 11995"/>
            </a:avLst>
          </a:prstGeom>
          <a:solidFill>
            <a:srgbClr val="FFE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6" name="Google Shape;4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2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89" name="Google Shape;489;p42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Stepping in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0" name="Google Shape;490;p42"/>
          <p:cNvSpPr txBox="1"/>
          <p:nvPr/>
        </p:nvSpPr>
        <p:spPr>
          <a:xfrm>
            <a:off x="1215300" y="1963025"/>
            <a:ext cx="62715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Was consent given?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What legal implications are there for the abuser?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What actions did the bystanders take that made them active bystanders?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91" name="Google Shape;49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047275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650720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3226925"/>
            <a:ext cx="121050" cy="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3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Bystanders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Online Media 1" descr="The Bystanders - The Action Movie">
            <a:hlinkClick r:id="" action="ppaction://media"/>
            <a:extLst>
              <a:ext uri="{FF2B5EF4-FFF2-40B4-BE49-F238E27FC236}">
                <a16:creationId xmlns:a16="http://schemas.microsoft.com/office/drawing/2014/main" id="{F556B1C3-1530-7545-8087-89A44EF61F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0744" y="848227"/>
            <a:ext cx="6148796" cy="3474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DEC47-195B-174A-92FA-183BA54B77E9}"/>
              </a:ext>
            </a:extLst>
          </p:cNvPr>
          <p:cNvSpPr txBox="1"/>
          <p:nvPr/>
        </p:nvSpPr>
        <p:spPr>
          <a:xfrm>
            <a:off x="433634" y="4322297"/>
            <a:ext cx="7909090" cy="46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can’t view the embedded video on the slide, use the link below (opens in browser window): </a:t>
            </a:r>
            <a:r>
              <a:rPr lang="en-US" sz="1200" dirty="0">
                <a:hlinkClick r:id="rId7"/>
              </a:rPr>
              <a:t>https://youtu.be/mz49UnZSj8c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/>
          <p:nvPr/>
        </p:nvSpPr>
        <p:spPr>
          <a:xfrm>
            <a:off x="599025" y="1544000"/>
            <a:ext cx="7076400" cy="2582700"/>
          </a:xfrm>
          <a:prstGeom prst="roundRect">
            <a:avLst>
              <a:gd name="adj" fmla="val 11995"/>
            </a:avLst>
          </a:prstGeom>
          <a:solidFill>
            <a:srgbClr val="FFE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8" name="Google Shape;5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4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4.3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Stepping in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1215300" y="1963025"/>
            <a:ext cx="62715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Was consent given?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What legal implications are there for the abuser?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What actions did the bystanders take that made them active bystanders?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13" name="Google Shape;51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047275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751412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3303125"/>
            <a:ext cx="121050" cy="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/>
          <p:nvPr/>
        </p:nvSpPr>
        <p:spPr>
          <a:xfrm>
            <a:off x="1231500" y="2357250"/>
            <a:ext cx="6681000" cy="429000"/>
          </a:xfrm>
          <a:prstGeom prst="roundRect">
            <a:avLst>
              <a:gd name="adj" fmla="val 50000"/>
            </a:avLst>
          </a:prstGeom>
          <a:noFill/>
          <a:ln w="76200" cap="flat" cmpd="sng">
            <a:solidFill>
              <a:srgbClr val="93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5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4.4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1231500" y="1887525"/>
            <a:ext cx="126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AGREE</a:t>
            </a: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6206200" y="1887525"/>
            <a:ext cx="170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DISAGREE</a:t>
            </a: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6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4.5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Reflection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599025" y="1323650"/>
            <a:ext cx="7604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The parts of today’s workshop that have been relevant to me are … because ...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382F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47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541" name="Google Shape;541;p47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7"/>
          <p:cNvSpPr txBox="1"/>
          <p:nvPr/>
        </p:nvSpPr>
        <p:spPr>
          <a:xfrm>
            <a:off x="1671589" y="2649790"/>
            <a:ext cx="58008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Be an agent </a:t>
            </a:r>
            <a:b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 change!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8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" name="Online Media 2" descr="Loves-Me-Not Whole school documentary - SHORT (FOR WORKSHOP)">
            <a:hlinkClick r:id="" action="ppaction://media"/>
            <a:extLst>
              <a:ext uri="{FF2B5EF4-FFF2-40B4-BE49-F238E27FC236}">
                <a16:creationId xmlns:a16="http://schemas.microsoft.com/office/drawing/2014/main" id="{4C5C50A0-AB2B-7442-81CF-D93E6573C6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77800" y="451200"/>
            <a:ext cx="6827973" cy="3857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FE0B8-BB38-4942-98CB-05DA6963805F}"/>
              </a:ext>
            </a:extLst>
          </p:cNvPr>
          <p:cNvSpPr txBox="1"/>
          <p:nvPr/>
        </p:nvSpPr>
        <p:spPr>
          <a:xfrm>
            <a:off x="433634" y="4322297"/>
            <a:ext cx="7909090" cy="46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you can’t view the embedded video on the slide, use the link below (opens in browser window): </a:t>
            </a:r>
            <a:r>
              <a:rPr lang="en-US" sz="1200" dirty="0">
                <a:hlinkClick r:id="rId7"/>
              </a:rPr>
              <a:t>https://youtu.be/x8-l9YyVpz0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9"/>
          <p:cNvSpPr/>
          <p:nvPr/>
        </p:nvSpPr>
        <p:spPr>
          <a:xfrm>
            <a:off x="599025" y="2238934"/>
            <a:ext cx="7076400" cy="1988863"/>
          </a:xfrm>
          <a:prstGeom prst="roundRect">
            <a:avLst>
              <a:gd name="adj" fmla="val 11995"/>
            </a:avLst>
          </a:prstGeom>
          <a:solidFill>
            <a:srgbClr val="FFE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6" name="Google Shape;5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9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9" name="Google Shape;569;p49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Ideas for change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70" name="Google Shape;570;p49"/>
          <p:cNvSpPr txBox="1"/>
          <p:nvPr/>
        </p:nvSpPr>
        <p:spPr>
          <a:xfrm>
            <a:off x="599025" y="1323650"/>
            <a:ext cx="5627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What change do you want to make, or make a contribution to?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1" name="Google Shape;571;p49"/>
          <p:cNvSpPr txBox="1"/>
          <p:nvPr/>
        </p:nvSpPr>
        <p:spPr>
          <a:xfrm>
            <a:off x="1215300" y="2543502"/>
            <a:ext cx="54765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Is it personal?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Is it in relation to your friends and whānau?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900">
                <a:latin typeface="Montserrat SemiBold"/>
                <a:ea typeface="Montserrat SemiBold"/>
                <a:cs typeface="Montserrat SemiBold"/>
                <a:sym typeface="Montserrat SemiBold"/>
              </a:rPr>
              <a:t>Is it a community or social change?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2" name="Google Shape;57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2627752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3179489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400" y="3731202"/>
            <a:ext cx="121050" cy="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0225" y="1397334"/>
            <a:ext cx="1166426" cy="10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0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5.3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3" name="Google Shape;583;p50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Connect with other ideas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4" name="Google Shape;584;p50"/>
          <p:cNvSpPr txBox="1"/>
          <p:nvPr/>
        </p:nvSpPr>
        <p:spPr>
          <a:xfrm>
            <a:off x="1554400" y="1514200"/>
            <a:ext cx="64797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Self group based on the ideas you heard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Share with the group your ideas </a:t>
            </a:r>
            <a:r>
              <a:rPr lang="en-GB" sz="21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a bit more depth </a:t>
            </a: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and why you chose them. “Why” can be a reference to a personal moral value, or being moved by an idea or statistic you heard today, or a personal experience, and so on.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200"/>
              </a:spcBef>
              <a:spcAft>
                <a:spcPts val="2200"/>
              </a:spcAft>
              <a:buNone/>
            </a:pP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5" name="Google Shape;585;p50"/>
          <p:cNvSpPr txBox="1"/>
          <p:nvPr/>
        </p:nvSpPr>
        <p:spPr>
          <a:xfrm>
            <a:off x="-528675" y="24243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</a:t>
            </a:r>
            <a:endParaRPr sz="3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86" name="Google Shape;58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625" y="1404325"/>
            <a:ext cx="725300" cy="72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624" y="2414750"/>
            <a:ext cx="773400" cy="7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0"/>
          <p:cNvSpPr txBox="1"/>
          <p:nvPr/>
        </p:nvSpPr>
        <p:spPr>
          <a:xfrm>
            <a:off x="-552725" y="143800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</a:t>
            </a:r>
            <a:endParaRPr sz="3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9" name="Google Shape;589;p50"/>
          <p:cNvSpPr txBox="1"/>
          <p:nvPr/>
        </p:nvSpPr>
        <p:spPr>
          <a:xfrm>
            <a:off x="-528675" y="24243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</a:t>
            </a:r>
            <a:endParaRPr sz="3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1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5.4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97" name="Google Shape;597;p51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Refine your plan for action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98" name="Google Shape;598;p51"/>
          <p:cNvSpPr/>
          <p:nvPr/>
        </p:nvSpPr>
        <p:spPr>
          <a:xfrm>
            <a:off x="0" y="1356109"/>
            <a:ext cx="9144011" cy="2702976"/>
          </a:xfrm>
          <a:custGeom>
            <a:avLst/>
            <a:gdLst/>
            <a:ahLst/>
            <a:cxnLst/>
            <a:rect l="l" t="t" r="r" b="b"/>
            <a:pathLst>
              <a:path w="285862" h="84501" extrusionOk="0">
                <a:moveTo>
                  <a:pt x="65935" y="0"/>
                </a:moveTo>
                <a:cubicBezTo>
                  <a:pt x="25787" y="0"/>
                  <a:pt x="7428" y="5201"/>
                  <a:pt x="0" y="8405"/>
                </a:cubicBezTo>
                <a:cubicBezTo>
                  <a:pt x="0" y="31501"/>
                  <a:pt x="0" y="31501"/>
                  <a:pt x="0" y="31501"/>
                </a:cubicBezTo>
                <a:cubicBezTo>
                  <a:pt x="0" y="69549"/>
                  <a:pt x="0" y="69549"/>
                  <a:pt x="0" y="69549"/>
                </a:cubicBezTo>
                <a:cubicBezTo>
                  <a:pt x="35370" y="69549"/>
                  <a:pt x="86696" y="72673"/>
                  <a:pt x="167813" y="78922"/>
                </a:cubicBezTo>
                <a:cubicBezTo>
                  <a:pt x="216572" y="82715"/>
                  <a:pt x="255178" y="84277"/>
                  <a:pt x="285862" y="84501"/>
                </a:cubicBezTo>
                <a:cubicBezTo>
                  <a:pt x="285862" y="41878"/>
                  <a:pt x="285862" y="41878"/>
                  <a:pt x="285862" y="41878"/>
                </a:cubicBezTo>
                <a:cubicBezTo>
                  <a:pt x="285862" y="13649"/>
                  <a:pt x="285862" y="13649"/>
                  <a:pt x="285862" y="13649"/>
                </a:cubicBezTo>
                <a:cubicBezTo>
                  <a:pt x="279510" y="14488"/>
                  <a:pt x="272168" y="14909"/>
                  <a:pt x="263381" y="14909"/>
                </a:cubicBezTo>
                <a:cubicBezTo>
                  <a:pt x="239445" y="14909"/>
                  <a:pt x="204784" y="11788"/>
                  <a:pt x="150184" y="5504"/>
                </a:cubicBezTo>
                <a:cubicBezTo>
                  <a:pt x="114839" y="1473"/>
                  <a:pt x="87301" y="0"/>
                  <a:pt x="65935" y="0"/>
                </a:cubicBezTo>
                <a:close/>
              </a:path>
            </a:pathLst>
          </a:custGeom>
          <a:solidFill>
            <a:srgbClr val="FFE6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475" y="1642125"/>
            <a:ext cx="1682549" cy="1667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1"/>
          <p:cNvSpPr txBox="1"/>
          <p:nvPr/>
        </p:nvSpPr>
        <p:spPr>
          <a:xfrm>
            <a:off x="599025" y="2024653"/>
            <a:ext cx="4963200" cy="109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Use the handout to start planning your idea for action in more detail.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597600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workshop in 5 sections</a:t>
            </a:r>
            <a:endParaRPr sz="3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0" y="1369476"/>
            <a:ext cx="482675" cy="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258850" y="1442713"/>
            <a:ext cx="457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Understanding consent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35888" y="1473475"/>
            <a:ext cx="20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ExtraBold"/>
                <a:ea typeface="Montserrat ExtraBold"/>
                <a:cs typeface="Montserrat ExtraBold"/>
                <a:sym typeface="Montserrat ExtraBold"/>
              </a:rPr>
              <a:t>1.</a:t>
            </a:r>
            <a:endParaRPr sz="1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0.3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0" y="2000176"/>
            <a:ext cx="482675" cy="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258850" y="2073413"/>
            <a:ext cx="457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Unhealthy relationships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35888" y="2104175"/>
            <a:ext cx="20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ExtraBold"/>
                <a:ea typeface="Montserrat ExtraBold"/>
                <a:cs typeface="Montserrat ExtraBold"/>
                <a:sym typeface="Montserrat ExtraBold"/>
              </a:rPr>
              <a:t>2.</a:t>
            </a:r>
            <a:endParaRPr sz="1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0" y="2630876"/>
            <a:ext cx="482675" cy="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258850" y="2704125"/>
            <a:ext cx="6450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Building positive relationships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35888" y="2734875"/>
            <a:ext cx="20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ExtraBold"/>
                <a:ea typeface="Montserrat ExtraBold"/>
                <a:cs typeface="Montserrat ExtraBold"/>
                <a:sym typeface="Montserrat ExtraBold"/>
              </a:rPr>
              <a:t>3.</a:t>
            </a:r>
            <a:endParaRPr sz="1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0" y="3261576"/>
            <a:ext cx="482675" cy="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258850" y="3334813"/>
            <a:ext cx="457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Stepping in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16159" y="3365575"/>
            <a:ext cx="261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ExtraBold"/>
                <a:ea typeface="Montserrat ExtraBold"/>
                <a:cs typeface="Montserrat ExtraBold"/>
                <a:sym typeface="Montserrat ExtraBold"/>
              </a:rPr>
              <a:t>4.</a:t>
            </a:r>
            <a:endParaRPr sz="1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0" y="3892276"/>
            <a:ext cx="482675" cy="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258850" y="3965513"/>
            <a:ext cx="457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Be an agent of change!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735888" y="3996275"/>
            <a:ext cx="20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 ExtraBold"/>
                <a:ea typeface="Montserrat ExtraBold"/>
                <a:cs typeface="Montserrat ExtraBold"/>
                <a:sym typeface="Montserrat ExtraBold"/>
              </a:rPr>
              <a:t>5.</a:t>
            </a:r>
            <a:endParaRPr sz="1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52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5.5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8" name="Google Shape;608;p52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Reflection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9" name="Google Shape;609;p52"/>
          <p:cNvSpPr txBox="1"/>
          <p:nvPr/>
        </p:nvSpPr>
        <p:spPr>
          <a:xfrm>
            <a:off x="599025" y="1323650"/>
            <a:ext cx="6188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In response to today, when I leave this room, I am going to ...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006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53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616" name="Google Shape;616;p53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3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3"/>
          <p:cNvSpPr txBox="1"/>
          <p:nvPr/>
        </p:nvSpPr>
        <p:spPr>
          <a:xfrm>
            <a:off x="1671589" y="2506765"/>
            <a:ext cx="58008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Wrapping up</a:t>
            </a:r>
            <a:endParaRPr sz="3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6.1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5" name="Google Shape;635;p54"/>
          <p:cNvSpPr txBox="1"/>
          <p:nvPr/>
        </p:nvSpPr>
        <p:spPr>
          <a:xfrm>
            <a:off x="599025" y="314325"/>
            <a:ext cx="68010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Key learning</a:t>
            </a:r>
            <a:endParaRPr sz="30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6" name="Google Shape;636;p54"/>
          <p:cNvSpPr txBox="1"/>
          <p:nvPr/>
        </p:nvSpPr>
        <p:spPr>
          <a:xfrm>
            <a:off x="599025" y="1323650"/>
            <a:ext cx="76041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What is one thing you’ve learned today?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2000"/>
              </a:spcBef>
              <a:spcAft>
                <a:spcPts val="10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5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6.2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4" name="Google Shape;644;p55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Feedback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5" name="Google Shape;645;p55"/>
          <p:cNvSpPr/>
          <p:nvPr/>
        </p:nvSpPr>
        <p:spPr>
          <a:xfrm>
            <a:off x="0" y="1356109"/>
            <a:ext cx="9144011" cy="2702976"/>
          </a:xfrm>
          <a:custGeom>
            <a:avLst/>
            <a:gdLst/>
            <a:ahLst/>
            <a:cxnLst/>
            <a:rect l="l" t="t" r="r" b="b"/>
            <a:pathLst>
              <a:path w="285862" h="84501" extrusionOk="0">
                <a:moveTo>
                  <a:pt x="65935" y="0"/>
                </a:moveTo>
                <a:cubicBezTo>
                  <a:pt x="25787" y="0"/>
                  <a:pt x="7428" y="5201"/>
                  <a:pt x="0" y="8405"/>
                </a:cubicBezTo>
                <a:cubicBezTo>
                  <a:pt x="0" y="31501"/>
                  <a:pt x="0" y="31501"/>
                  <a:pt x="0" y="31501"/>
                </a:cubicBezTo>
                <a:cubicBezTo>
                  <a:pt x="0" y="69549"/>
                  <a:pt x="0" y="69549"/>
                  <a:pt x="0" y="69549"/>
                </a:cubicBezTo>
                <a:cubicBezTo>
                  <a:pt x="35370" y="69549"/>
                  <a:pt x="86696" y="72673"/>
                  <a:pt x="167813" y="78922"/>
                </a:cubicBezTo>
                <a:cubicBezTo>
                  <a:pt x="216572" y="82715"/>
                  <a:pt x="255178" y="84277"/>
                  <a:pt x="285862" y="84501"/>
                </a:cubicBezTo>
                <a:cubicBezTo>
                  <a:pt x="285862" y="41878"/>
                  <a:pt x="285862" y="41878"/>
                  <a:pt x="285862" y="41878"/>
                </a:cubicBezTo>
                <a:cubicBezTo>
                  <a:pt x="285862" y="13649"/>
                  <a:pt x="285862" y="13649"/>
                  <a:pt x="285862" y="13649"/>
                </a:cubicBezTo>
                <a:cubicBezTo>
                  <a:pt x="279510" y="14488"/>
                  <a:pt x="272168" y="14909"/>
                  <a:pt x="263381" y="14909"/>
                </a:cubicBezTo>
                <a:cubicBezTo>
                  <a:pt x="239445" y="14909"/>
                  <a:pt x="204784" y="11788"/>
                  <a:pt x="150184" y="5504"/>
                </a:cubicBezTo>
                <a:cubicBezTo>
                  <a:pt x="114839" y="1473"/>
                  <a:pt x="87301" y="0"/>
                  <a:pt x="65935" y="0"/>
                </a:cubicBezTo>
                <a:close/>
              </a:path>
            </a:pathLst>
          </a:custGeom>
          <a:solidFill>
            <a:srgbClr val="FFE6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5"/>
          <p:cNvSpPr txBox="1"/>
          <p:nvPr/>
        </p:nvSpPr>
        <p:spPr>
          <a:xfrm>
            <a:off x="599025" y="1908775"/>
            <a:ext cx="49632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Please provide honest feedback.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Make sure your feedback has been collected before you leave.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47" name="Google Shape;64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8860" y="1436875"/>
            <a:ext cx="1867105" cy="21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DDE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6"/>
          <p:cNvSpPr/>
          <p:nvPr/>
        </p:nvSpPr>
        <p:spPr>
          <a:xfrm>
            <a:off x="896400" y="-387055"/>
            <a:ext cx="7617886" cy="5997856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3" name="Google Shape;65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925" y="286975"/>
            <a:ext cx="3178148" cy="17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900" y="3063000"/>
            <a:ext cx="4131374" cy="18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6"/>
          <p:cNvSpPr txBox="1"/>
          <p:nvPr/>
        </p:nvSpPr>
        <p:spPr>
          <a:xfrm>
            <a:off x="1171500" y="251057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56" name="Google Shape;65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6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6.3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0.4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898737" y="-355400"/>
            <a:ext cx="7645370" cy="5854289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FFE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4462" y="329350"/>
            <a:ext cx="1313249" cy="12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2415100" y="1944800"/>
            <a:ext cx="4212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latin typeface="Montserrat"/>
                <a:ea typeface="Montserrat"/>
                <a:cs typeface="Montserrat"/>
                <a:sym typeface="Montserrat"/>
              </a:rPr>
              <a:t>As you make your way to the classroom, think about </a:t>
            </a:r>
            <a:br>
              <a:rPr lang="en-GB" sz="22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b="1" dirty="0">
                <a:latin typeface="Montserrat"/>
                <a:ea typeface="Montserrat"/>
                <a:cs typeface="Montserrat"/>
                <a:sym typeface="Montserrat"/>
              </a:rPr>
              <a:t>a time when you felt challenged in a relationship, and a time when you felt good in one.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8"/>
          <p:cNvGrpSpPr/>
          <p:nvPr/>
        </p:nvGrpSpPr>
        <p:grpSpPr>
          <a:xfrm>
            <a:off x="-692642" y="-581953"/>
            <a:ext cx="10709546" cy="6387780"/>
            <a:chOff x="216675" y="714900"/>
            <a:chExt cx="7186650" cy="4286525"/>
          </a:xfrm>
        </p:grpSpPr>
        <p:sp>
          <p:nvSpPr>
            <p:cNvPr id="132" name="Google Shape;132;p18"/>
            <p:cNvSpPr/>
            <p:nvPr/>
          </p:nvSpPr>
          <p:spPr>
            <a:xfrm>
              <a:off x="6228950" y="1907275"/>
              <a:ext cx="976675" cy="391775"/>
            </a:xfrm>
            <a:custGeom>
              <a:avLst/>
              <a:gdLst/>
              <a:ahLst/>
              <a:cxnLst/>
              <a:rect l="l" t="t" r="r" b="b"/>
              <a:pathLst>
                <a:path w="39067" h="15671" extrusionOk="0">
                  <a:moveTo>
                    <a:pt x="16248" y="1"/>
                  </a:moveTo>
                  <a:cubicBezTo>
                    <a:pt x="8181" y="1"/>
                    <a:pt x="1" y="1804"/>
                    <a:pt x="1" y="2945"/>
                  </a:cubicBezTo>
                  <a:cubicBezTo>
                    <a:pt x="1" y="3707"/>
                    <a:pt x="2764" y="5041"/>
                    <a:pt x="6480" y="6947"/>
                  </a:cubicBezTo>
                  <a:cubicBezTo>
                    <a:pt x="10482" y="8948"/>
                    <a:pt x="15627" y="11711"/>
                    <a:pt x="19438" y="12949"/>
                  </a:cubicBezTo>
                  <a:cubicBezTo>
                    <a:pt x="24138" y="14445"/>
                    <a:pt x="28898" y="15671"/>
                    <a:pt x="32426" y="15671"/>
                  </a:cubicBezTo>
                  <a:cubicBezTo>
                    <a:pt x="35191" y="15671"/>
                    <a:pt x="37199" y="14917"/>
                    <a:pt x="37828" y="12949"/>
                  </a:cubicBezTo>
                  <a:cubicBezTo>
                    <a:pt x="39066" y="8757"/>
                    <a:pt x="35064" y="3898"/>
                    <a:pt x="25727" y="1134"/>
                  </a:cubicBezTo>
                  <a:cubicBezTo>
                    <a:pt x="22995" y="318"/>
                    <a:pt x="19632" y="1"/>
                    <a:pt x="16248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57175" y="3417525"/>
              <a:ext cx="976650" cy="390675"/>
            </a:xfrm>
            <a:custGeom>
              <a:avLst/>
              <a:gdLst/>
              <a:ahLst/>
              <a:cxnLst/>
              <a:rect l="l" t="t" r="r" b="b"/>
              <a:pathLst>
                <a:path w="39066" h="15627" extrusionOk="0">
                  <a:moveTo>
                    <a:pt x="6662" y="0"/>
                  </a:moveTo>
                  <a:cubicBezTo>
                    <a:pt x="3861" y="0"/>
                    <a:pt x="1830" y="769"/>
                    <a:pt x="1239" y="2753"/>
                  </a:cubicBezTo>
                  <a:cubicBezTo>
                    <a:pt x="0" y="6850"/>
                    <a:pt x="4002" y="11805"/>
                    <a:pt x="13244" y="14473"/>
                  </a:cubicBezTo>
                  <a:cubicBezTo>
                    <a:pt x="16056" y="15304"/>
                    <a:pt x="19515" y="15627"/>
                    <a:pt x="22977" y="15627"/>
                  </a:cubicBezTo>
                  <a:cubicBezTo>
                    <a:pt x="31013" y="15627"/>
                    <a:pt x="39066" y="13890"/>
                    <a:pt x="39066" y="12757"/>
                  </a:cubicBezTo>
                  <a:cubicBezTo>
                    <a:pt x="39066" y="11995"/>
                    <a:pt x="36303" y="10661"/>
                    <a:pt x="32587" y="8756"/>
                  </a:cubicBezTo>
                  <a:cubicBezTo>
                    <a:pt x="28490" y="6659"/>
                    <a:pt x="23344" y="3992"/>
                    <a:pt x="19533" y="2753"/>
                  </a:cubicBezTo>
                  <a:cubicBezTo>
                    <a:pt x="14917" y="1214"/>
                    <a:pt x="10182" y="0"/>
                    <a:pt x="6662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604950" y="934900"/>
              <a:ext cx="769425" cy="785725"/>
            </a:xfrm>
            <a:custGeom>
              <a:avLst/>
              <a:gdLst/>
              <a:ahLst/>
              <a:cxnLst/>
              <a:rect l="l" t="t" r="r" b="b"/>
              <a:pathLst>
                <a:path w="30777" h="31429" extrusionOk="0">
                  <a:moveTo>
                    <a:pt x="5637" y="1"/>
                  </a:moveTo>
                  <a:cubicBezTo>
                    <a:pt x="4836" y="1"/>
                    <a:pt x="4094" y="243"/>
                    <a:pt x="3431" y="773"/>
                  </a:cubicBezTo>
                  <a:cubicBezTo>
                    <a:pt x="0" y="3632"/>
                    <a:pt x="572" y="10206"/>
                    <a:pt x="7051" y="17924"/>
                  </a:cubicBezTo>
                  <a:cubicBezTo>
                    <a:pt x="12901" y="24996"/>
                    <a:pt x="26752" y="31429"/>
                    <a:pt x="29761" y="31429"/>
                  </a:cubicBezTo>
                  <a:cubicBezTo>
                    <a:pt x="30036" y="31429"/>
                    <a:pt x="30220" y="31375"/>
                    <a:pt x="30300" y="31264"/>
                  </a:cubicBezTo>
                  <a:cubicBezTo>
                    <a:pt x="30776" y="30597"/>
                    <a:pt x="29061" y="27833"/>
                    <a:pt x="26965" y="24022"/>
                  </a:cubicBezTo>
                  <a:cubicBezTo>
                    <a:pt x="24678" y="19925"/>
                    <a:pt x="21820" y="14589"/>
                    <a:pt x="19247" y="11350"/>
                  </a:cubicBezTo>
                  <a:cubicBezTo>
                    <a:pt x="14604" y="5448"/>
                    <a:pt x="9441" y="1"/>
                    <a:pt x="5637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6245625" y="3880000"/>
              <a:ext cx="769425" cy="783550"/>
            </a:xfrm>
            <a:custGeom>
              <a:avLst/>
              <a:gdLst/>
              <a:ahLst/>
              <a:cxnLst/>
              <a:rect l="l" t="t" r="r" b="b"/>
              <a:pathLst>
                <a:path w="30777" h="31342" extrusionOk="0">
                  <a:moveTo>
                    <a:pt x="1014" y="1"/>
                  </a:moveTo>
                  <a:cubicBezTo>
                    <a:pt x="740" y="1"/>
                    <a:pt x="557" y="54"/>
                    <a:pt x="477" y="166"/>
                  </a:cubicBezTo>
                  <a:cubicBezTo>
                    <a:pt x="1" y="833"/>
                    <a:pt x="1620" y="3596"/>
                    <a:pt x="3717" y="7407"/>
                  </a:cubicBezTo>
                  <a:cubicBezTo>
                    <a:pt x="6003" y="11504"/>
                    <a:pt x="8862" y="16745"/>
                    <a:pt x="11530" y="20080"/>
                  </a:cubicBezTo>
                  <a:cubicBezTo>
                    <a:pt x="16163" y="25969"/>
                    <a:pt x="21314" y="31341"/>
                    <a:pt x="25062" y="31341"/>
                  </a:cubicBezTo>
                  <a:cubicBezTo>
                    <a:pt x="25862" y="31341"/>
                    <a:pt x="26598" y="31097"/>
                    <a:pt x="27251" y="30561"/>
                  </a:cubicBezTo>
                  <a:cubicBezTo>
                    <a:pt x="30777" y="27798"/>
                    <a:pt x="30110" y="21223"/>
                    <a:pt x="23726" y="13505"/>
                  </a:cubicBezTo>
                  <a:cubicBezTo>
                    <a:pt x="17789" y="6433"/>
                    <a:pt x="4010" y="1"/>
                    <a:pt x="1014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6136050" y="1299900"/>
              <a:ext cx="981425" cy="405275"/>
            </a:xfrm>
            <a:custGeom>
              <a:avLst/>
              <a:gdLst/>
              <a:ahLst/>
              <a:cxnLst/>
              <a:rect l="l" t="t" r="r" b="b"/>
              <a:pathLst>
                <a:path w="39257" h="16211" extrusionOk="0">
                  <a:moveTo>
                    <a:pt x="29091" y="0"/>
                  </a:moveTo>
                  <a:cubicBezTo>
                    <a:pt x="27105" y="0"/>
                    <a:pt x="24830" y="296"/>
                    <a:pt x="22297" y="942"/>
                  </a:cubicBezTo>
                  <a:cubicBezTo>
                    <a:pt x="12959" y="3229"/>
                    <a:pt x="1" y="14282"/>
                    <a:pt x="763" y="15711"/>
                  </a:cubicBezTo>
                  <a:cubicBezTo>
                    <a:pt x="953" y="16092"/>
                    <a:pt x="1811" y="16211"/>
                    <a:pt x="3133" y="16211"/>
                  </a:cubicBezTo>
                  <a:cubicBezTo>
                    <a:pt x="4455" y="16211"/>
                    <a:pt x="6242" y="16092"/>
                    <a:pt x="8290" y="15997"/>
                  </a:cubicBezTo>
                  <a:cubicBezTo>
                    <a:pt x="12768" y="15806"/>
                    <a:pt x="18485" y="15615"/>
                    <a:pt x="22392" y="14758"/>
                  </a:cubicBezTo>
                  <a:cubicBezTo>
                    <a:pt x="30967" y="12852"/>
                    <a:pt x="39257" y="10089"/>
                    <a:pt x="38304" y="5325"/>
                  </a:cubicBezTo>
                  <a:cubicBezTo>
                    <a:pt x="37679" y="2131"/>
                    <a:pt x="34424" y="0"/>
                    <a:pt x="29091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345300" y="4010650"/>
              <a:ext cx="979050" cy="405775"/>
            </a:xfrm>
            <a:custGeom>
              <a:avLst/>
              <a:gdLst/>
              <a:ahLst/>
              <a:cxnLst/>
              <a:rect l="l" t="t" r="r" b="b"/>
              <a:pathLst>
                <a:path w="39162" h="16231" extrusionOk="0">
                  <a:moveTo>
                    <a:pt x="35869" y="1"/>
                  </a:moveTo>
                  <a:cubicBezTo>
                    <a:pt x="34571" y="1"/>
                    <a:pt x="32848" y="91"/>
                    <a:pt x="30872" y="180"/>
                  </a:cubicBezTo>
                  <a:cubicBezTo>
                    <a:pt x="26394" y="466"/>
                    <a:pt x="20677" y="657"/>
                    <a:pt x="16770" y="1514"/>
                  </a:cubicBezTo>
                  <a:cubicBezTo>
                    <a:pt x="8290" y="3325"/>
                    <a:pt x="1" y="6183"/>
                    <a:pt x="953" y="10947"/>
                  </a:cubicBezTo>
                  <a:cubicBezTo>
                    <a:pt x="1580" y="14148"/>
                    <a:pt x="4849" y="16231"/>
                    <a:pt x="10203" y="16231"/>
                  </a:cubicBezTo>
                  <a:cubicBezTo>
                    <a:pt x="12181" y="16231"/>
                    <a:pt x="14442" y="15947"/>
                    <a:pt x="16961" y="15330"/>
                  </a:cubicBezTo>
                  <a:cubicBezTo>
                    <a:pt x="26298" y="13043"/>
                    <a:pt x="39161" y="1895"/>
                    <a:pt x="38399" y="466"/>
                  </a:cubicBezTo>
                  <a:cubicBezTo>
                    <a:pt x="38248" y="114"/>
                    <a:pt x="37325" y="1"/>
                    <a:pt x="35869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216675" y="1688850"/>
              <a:ext cx="1023950" cy="373175"/>
            </a:xfrm>
            <a:custGeom>
              <a:avLst/>
              <a:gdLst/>
              <a:ahLst/>
              <a:cxnLst/>
              <a:rect l="l" t="t" r="r" b="b"/>
              <a:pathLst>
                <a:path w="40958" h="14927" extrusionOk="0">
                  <a:moveTo>
                    <a:pt x="8883" y="0"/>
                  </a:moveTo>
                  <a:cubicBezTo>
                    <a:pt x="4709" y="0"/>
                    <a:pt x="1593" y="959"/>
                    <a:pt x="953" y="3678"/>
                  </a:cubicBezTo>
                  <a:cubicBezTo>
                    <a:pt x="0" y="8156"/>
                    <a:pt x="4479" y="12825"/>
                    <a:pt x="14293" y="14540"/>
                  </a:cubicBezTo>
                  <a:cubicBezTo>
                    <a:pt x="15748" y="14809"/>
                    <a:pt x="17358" y="14926"/>
                    <a:pt x="19045" y="14926"/>
                  </a:cubicBezTo>
                  <a:cubicBezTo>
                    <a:pt x="28735" y="14926"/>
                    <a:pt x="40957" y="11046"/>
                    <a:pt x="40876" y="9586"/>
                  </a:cubicBezTo>
                  <a:cubicBezTo>
                    <a:pt x="40876" y="8728"/>
                    <a:pt x="37923" y="7680"/>
                    <a:pt x="33921" y="6156"/>
                  </a:cubicBezTo>
                  <a:cubicBezTo>
                    <a:pt x="29538" y="4440"/>
                    <a:pt x="24011" y="2249"/>
                    <a:pt x="20010" y="1391"/>
                  </a:cubicBezTo>
                  <a:cubicBezTo>
                    <a:pt x="16107" y="594"/>
                    <a:pt x="12167" y="0"/>
                    <a:pt x="888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376975" y="3537125"/>
              <a:ext cx="1026350" cy="374675"/>
            </a:xfrm>
            <a:custGeom>
              <a:avLst/>
              <a:gdLst/>
              <a:ahLst/>
              <a:cxnLst/>
              <a:rect l="l" t="t" r="r" b="b"/>
              <a:pathLst>
                <a:path w="41054" h="14987" extrusionOk="0">
                  <a:moveTo>
                    <a:pt x="22196" y="1"/>
                  </a:moveTo>
                  <a:cubicBezTo>
                    <a:pt x="12411" y="1"/>
                    <a:pt x="1" y="3929"/>
                    <a:pt x="82" y="5401"/>
                  </a:cubicBezTo>
                  <a:cubicBezTo>
                    <a:pt x="178" y="6163"/>
                    <a:pt x="3131" y="7211"/>
                    <a:pt x="7133" y="8831"/>
                  </a:cubicBezTo>
                  <a:cubicBezTo>
                    <a:pt x="11421" y="10451"/>
                    <a:pt x="16947" y="12738"/>
                    <a:pt x="21044" y="13595"/>
                  </a:cubicBezTo>
                  <a:cubicBezTo>
                    <a:pt x="24947" y="14392"/>
                    <a:pt x="28887" y="14986"/>
                    <a:pt x="32163" y="14986"/>
                  </a:cubicBezTo>
                  <a:cubicBezTo>
                    <a:pt x="36326" y="14986"/>
                    <a:pt x="39419" y="14027"/>
                    <a:pt x="40005" y="11308"/>
                  </a:cubicBezTo>
                  <a:cubicBezTo>
                    <a:pt x="41054" y="6830"/>
                    <a:pt x="36575" y="2161"/>
                    <a:pt x="26761" y="351"/>
                  </a:cubicBezTo>
                  <a:cubicBezTo>
                    <a:pt x="25357" y="108"/>
                    <a:pt x="23812" y="1"/>
                    <a:pt x="22196" y="1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5981225" y="714900"/>
              <a:ext cx="717025" cy="811700"/>
            </a:xfrm>
            <a:custGeom>
              <a:avLst/>
              <a:gdLst/>
              <a:ahLst/>
              <a:cxnLst/>
              <a:rect l="l" t="t" r="r" b="b"/>
              <a:pathLst>
                <a:path w="28681" h="32468" extrusionOk="0">
                  <a:moveTo>
                    <a:pt x="21774" y="0"/>
                  </a:moveTo>
                  <a:cubicBezTo>
                    <a:pt x="18540" y="0"/>
                    <a:pt x="14296" y="2466"/>
                    <a:pt x="10005" y="7763"/>
                  </a:cubicBezTo>
                  <a:cubicBezTo>
                    <a:pt x="3907" y="15290"/>
                    <a:pt x="0" y="31774"/>
                    <a:pt x="1334" y="32441"/>
                  </a:cubicBezTo>
                  <a:cubicBezTo>
                    <a:pt x="1381" y="32459"/>
                    <a:pt x="1433" y="32467"/>
                    <a:pt x="1491" y="32467"/>
                  </a:cubicBezTo>
                  <a:cubicBezTo>
                    <a:pt x="2370" y="32467"/>
                    <a:pt x="4487" y="30467"/>
                    <a:pt x="7528" y="27963"/>
                  </a:cubicBezTo>
                  <a:cubicBezTo>
                    <a:pt x="10958" y="25009"/>
                    <a:pt x="15341" y="21293"/>
                    <a:pt x="18009" y="18244"/>
                  </a:cubicBezTo>
                  <a:cubicBezTo>
                    <a:pt x="23725" y="11574"/>
                    <a:pt x="28680" y="4333"/>
                    <a:pt x="25250" y="1284"/>
                  </a:cubicBezTo>
                  <a:cubicBezTo>
                    <a:pt x="24318" y="437"/>
                    <a:pt x="23136" y="0"/>
                    <a:pt x="21774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764550" y="4190750"/>
              <a:ext cx="717025" cy="810675"/>
            </a:xfrm>
            <a:custGeom>
              <a:avLst/>
              <a:gdLst/>
              <a:ahLst/>
              <a:cxnLst/>
              <a:rect l="l" t="t" r="r" b="b"/>
              <a:pathLst>
                <a:path w="28681" h="32427" extrusionOk="0">
                  <a:moveTo>
                    <a:pt x="27103" y="0"/>
                  </a:moveTo>
                  <a:cubicBezTo>
                    <a:pt x="26288" y="0"/>
                    <a:pt x="24096" y="1919"/>
                    <a:pt x="21153" y="4505"/>
                  </a:cubicBezTo>
                  <a:cubicBezTo>
                    <a:pt x="17723" y="7364"/>
                    <a:pt x="13244" y="11080"/>
                    <a:pt x="10672" y="14129"/>
                  </a:cubicBezTo>
                  <a:cubicBezTo>
                    <a:pt x="4860" y="20894"/>
                    <a:pt x="0" y="28135"/>
                    <a:pt x="3335" y="31184"/>
                  </a:cubicBezTo>
                  <a:cubicBezTo>
                    <a:pt x="4292" y="32001"/>
                    <a:pt x="5483" y="32426"/>
                    <a:pt x="6842" y="32426"/>
                  </a:cubicBezTo>
                  <a:cubicBezTo>
                    <a:pt x="10083" y="32426"/>
                    <a:pt x="14284" y="30008"/>
                    <a:pt x="18580" y="24705"/>
                  </a:cubicBezTo>
                  <a:cubicBezTo>
                    <a:pt x="24774" y="17083"/>
                    <a:pt x="28680" y="694"/>
                    <a:pt x="27251" y="27"/>
                  </a:cubicBezTo>
                  <a:cubicBezTo>
                    <a:pt x="27208" y="9"/>
                    <a:pt x="27159" y="0"/>
                    <a:pt x="27103" y="0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8"/>
          <p:cNvSpPr/>
          <p:nvPr/>
        </p:nvSpPr>
        <p:spPr>
          <a:xfrm>
            <a:off x="1256125" y="-103825"/>
            <a:ext cx="6897927" cy="5431447"/>
          </a:xfrm>
          <a:custGeom>
            <a:avLst/>
            <a:gdLst/>
            <a:ahLst/>
            <a:cxnLst/>
            <a:rect l="l" t="t" r="r" b="b"/>
            <a:pathLst>
              <a:path w="268141" h="209587" extrusionOk="0">
                <a:moveTo>
                  <a:pt x="138683" y="0"/>
                </a:moveTo>
                <a:cubicBezTo>
                  <a:pt x="136602" y="0"/>
                  <a:pt x="134530" y="53"/>
                  <a:pt x="132472" y="158"/>
                </a:cubicBezTo>
                <a:cubicBezTo>
                  <a:pt x="88654" y="2266"/>
                  <a:pt x="27420" y="19127"/>
                  <a:pt x="15439" y="62723"/>
                </a:cubicBezTo>
                <a:cubicBezTo>
                  <a:pt x="1" y="112008"/>
                  <a:pt x="45658" y="209587"/>
                  <a:pt x="119724" y="209587"/>
                </a:cubicBezTo>
                <a:cubicBezTo>
                  <a:pt x="128680" y="209587"/>
                  <a:pt x="138051" y="208160"/>
                  <a:pt x="147780" y="205049"/>
                </a:cubicBezTo>
                <a:cubicBezTo>
                  <a:pt x="215337" y="183417"/>
                  <a:pt x="268141" y="135606"/>
                  <a:pt x="241184" y="62391"/>
                </a:cubicBezTo>
                <a:cubicBezTo>
                  <a:pt x="225968" y="21180"/>
                  <a:pt x="180456" y="0"/>
                  <a:pt x="138683" y="0"/>
                </a:cubicBezTo>
                <a:close/>
              </a:path>
            </a:pathLst>
          </a:custGeom>
          <a:solidFill>
            <a:srgbClr val="006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275" y="590550"/>
            <a:ext cx="2625451" cy="1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1671589" y="2571740"/>
            <a:ext cx="58008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Establishing whanaungatanga and </a:t>
            </a:r>
            <a:r>
              <a:rPr lang="en-GB" sz="3800" dirty="0" err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kaupapa</a:t>
            </a:r>
            <a:endParaRPr sz="38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671589" y="3809240"/>
            <a:ext cx="58008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0.5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Introductions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99025" y="1107038"/>
            <a:ext cx="45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 SemiBold"/>
                <a:ea typeface="Montserrat SemiBold"/>
                <a:cs typeface="Montserrat SemiBold"/>
                <a:sym typeface="Montserrat SemiBold"/>
              </a:rPr>
              <a:t>Meet your facilitators for today.</a:t>
            </a: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0.6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in the world?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599025" y="1135110"/>
            <a:ext cx="6580200" cy="3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latin typeface="Montserrat SemiBold" pitchFamily="2" charset="77"/>
                <a:ea typeface="Montserrat SemiBold"/>
                <a:cs typeface="Montserrat SemiBold"/>
                <a:sym typeface="Montserrat SemiBold"/>
              </a:rPr>
              <a:t>Write on a piece of paper where you are from.</a:t>
            </a:r>
            <a:endParaRPr sz="2100" b="1" dirty="0">
              <a:latin typeface="Montserrat SemiBold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GB" sz="2100" b="1" dirty="0">
                <a:latin typeface="Montserrat SemiBold" pitchFamily="2" charset="77"/>
                <a:ea typeface="Montserrat SemiBold"/>
                <a:cs typeface="Montserrat SemiBold"/>
                <a:sym typeface="Montserrat SemiBold"/>
              </a:rPr>
              <a:t>Holding the paper, walk around the room and find someone who comes from somewhere </a:t>
            </a:r>
            <a:br>
              <a:rPr lang="en-GB" sz="2100" b="1" dirty="0">
                <a:latin typeface="Montserrat SemiBold" pitchFamily="2" charset="77"/>
                <a:ea typeface="Montserrat SemiBold"/>
                <a:cs typeface="Montserrat SemiBold"/>
                <a:sym typeface="Montserrat SemiBold"/>
              </a:rPr>
            </a:br>
            <a:r>
              <a:rPr lang="en-GB" sz="2100" b="1" dirty="0">
                <a:latin typeface="Montserrat SemiBold" pitchFamily="2" charset="77"/>
                <a:ea typeface="Montserrat SemiBold"/>
                <a:cs typeface="Montserrat SemiBold"/>
                <a:sym typeface="Montserrat SemiBold"/>
              </a:rPr>
              <a:t>far away from where you are from.</a:t>
            </a:r>
            <a:endParaRPr sz="2100" b="1" dirty="0">
              <a:latin typeface="Montserrat SemiBold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GB" sz="2100" b="1" dirty="0">
                <a:latin typeface="Montserrat SemiBold" pitchFamily="2" charset="77"/>
                <a:ea typeface="Montserrat SemiBold"/>
                <a:cs typeface="Montserrat SemiBold"/>
                <a:sym typeface="Montserrat SemiBold"/>
              </a:rPr>
              <a:t>Talk to each other about the places.</a:t>
            </a:r>
            <a:endParaRPr sz="2100" b="1" dirty="0">
              <a:latin typeface="Montserrat SemiBold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lang="en-GB" sz="2100" b="1" dirty="0">
                <a:latin typeface="Montserrat SemiBold" pitchFamily="2" charset="77"/>
                <a:ea typeface="Montserrat SemiBold"/>
                <a:cs typeface="Montserrat SemiBold"/>
                <a:sym typeface="Montserrat SemiBold"/>
              </a:rPr>
              <a:t>Find at least one connection between the places and your story.</a:t>
            </a:r>
            <a:endParaRPr sz="2100" b="1" dirty="0">
              <a:latin typeface="Montserrat SemiBold" pitchFamily="2" charset="77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0025" y="1862475"/>
            <a:ext cx="1155201" cy="142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599025" y="314325"/>
            <a:ext cx="680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in the world?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599025" y="1323650"/>
            <a:ext cx="5947200" cy="225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What helped me feel good in that activity?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What was hard for me in that activity?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If I did it again, what would I keep </a:t>
            </a:r>
            <a:b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21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and what would I change?</a:t>
            </a:r>
            <a:endParaRPr sz="21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650" y="4216075"/>
            <a:ext cx="1609724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75" y="0"/>
            <a:ext cx="1051224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8288350" y="0"/>
            <a:ext cx="77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0.7</a:t>
            </a:r>
            <a:endParaRPr sz="2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7576" y="1676012"/>
            <a:ext cx="1850774" cy="210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1138</Words>
  <Application>Microsoft Macintosh PowerPoint</Application>
  <PresentationFormat>On-screen Show (16:9)</PresentationFormat>
  <Paragraphs>208</Paragraphs>
  <Slides>44</Slides>
  <Notes>44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Montserrat Light</vt:lpstr>
      <vt:lpstr>Montserrat</vt:lpstr>
      <vt:lpstr>Montserrat SemiBold</vt:lpstr>
      <vt:lpstr>Calibri</vt:lpstr>
      <vt:lpstr>Arial</vt:lpstr>
      <vt:lpstr>Montserrat ExtraBold</vt:lpstr>
      <vt:lpstr>Montserrat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Catherine Van Hale</cp:lastModifiedBy>
  <cp:revision>8</cp:revision>
  <dcterms:modified xsi:type="dcterms:W3CDTF">2021-11-20T02:20:48Z</dcterms:modified>
</cp:coreProperties>
</file>