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64" r:id="rId5"/>
    <p:sldId id="266" r:id="rId6"/>
    <p:sldId id="268" r:id="rId7"/>
    <p:sldId id="263" r:id="rId8"/>
    <p:sldId id="267" r:id="rId9"/>
    <p:sldId id="265" r:id="rId10"/>
    <p:sldId id="26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9E45"/>
    <a:srgbClr val="224290"/>
    <a:srgbClr val="2B53B7"/>
    <a:srgbClr val="00A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26" autoAdjust="0"/>
  </p:normalViewPr>
  <p:slideViewPr>
    <p:cSldViewPr>
      <p:cViewPr varScale="1">
        <p:scale>
          <a:sx n="82" d="100"/>
          <a:sy n="82" d="100"/>
        </p:scale>
        <p:origin x="245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 Id="rId5" Type="http://schemas.openxmlformats.org/officeDocument/2006/relationships/image" Target="../media/image13.png"/><Relationship Id="rId4"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1DE55E-8DBA-4297-9B5C-F55A8CF26C28}"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n-NZ"/>
        </a:p>
      </dgm:t>
    </dgm:pt>
    <dgm:pt modelId="{DE3A3AEE-629C-4215-9626-6B6760D7365F}">
      <dgm:prSet phldrT="[Text]"/>
      <dgm:spPr/>
      <dgm:t>
        <a:bodyPr/>
        <a:lstStyle/>
        <a:p>
          <a:r>
            <a:rPr lang="en-NZ" dirty="0" smtClean="0"/>
            <a:t>A response to every reported episode</a:t>
          </a:r>
          <a:endParaRPr lang="en-NZ" dirty="0"/>
        </a:p>
      </dgm:t>
    </dgm:pt>
    <dgm:pt modelId="{8065CE4F-1FCD-40BF-82D6-DCC2A1220DB6}" type="parTrans" cxnId="{72AF6AC1-3A23-49EC-8CE4-FB5917BF314A}">
      <dgm:prSet/>
      <dgm:spPr/>
      <dgm:t>
        <a:bodyPr/>
        <a:lstStyle/>
        <a:p>
          <a:endParaRPr lang="en-NZ"/>
        </a:p>
      </dgm:t>
    </dgm:pt>
    <dgm:pt modelId="{74EFA851-81B9-4884-8815-28C2856A51CC}" type="sibTrans" cxnId="{72AF6AC1-3A23-49EC-8CE4-FB5917BF314A}">
      <dgm:prSet/>
      <dgm:spPr/>
      <dgm:t>
        <a:bodyPr/>
        <a:lstStyle/>
        <a:p>
          <a:endParaRPr lang="en-NZ"/>
        </a:p>
      </dgm:t>
    </dgm:pt>
    <dgm:pt modelId="{17AE971A-C5F6-4E4A-A5CD-0E2A53A76346}">
      <dgm:prSet phldrT="[Text]"/>
      <dgm:spPr/>
      <dgm:t>
        <a:bodyPr/>
        <a:lstStyle/>
        <a:p>
          <a:r>
            <a:rPr lang="en-NZ" dirty="0" smtClean="0"/>
            <a:t>Daily safety assessment meetings</a:t>
          </a:r>
          <a:endParaRPr lang="en-NZ" dirty="0"/>
        </a:p>
      </dgm:t>
    </dgm:pt>
    <dgm:pt modelId="{DEC5D8A0-48D4-448A-B4B0-8B573D1B3B8D}" type="parTrans" cxnId="{F4200A0B-0CB0-4BE5-AE98-A4A690DC5182}">
      <dgm:prSet/>
      <dgm:spPr/>
      <dgm:t>
        <a:bodyPr/>
        <a:lstStyle/>
        <a:p>
          <a:endParaRPr lang="en-NZ"/>
        </a:p>
      </dgm:t>
    </dgm:pt>
    <dgm:pt modelId="{FCC69D59-9A33-4F6E-954D-F9C65120D1EA}" type="sibTrans" cxnId="{F4200A0B-0CB0-4BE5-AE98-A4A690DC5182}">
      <dgm:prSet/>
      <dgm:spPr/>
      <dgm:t>
        <a:bodyPr/>
        <a:lstStyle/>
        <a:p>
          <a:endParaRPr lang="en-NZ"/>
        </a:p>
      </dgm:t>
    </dgm:pt>
    <dgm:pt modelId="{F80964D0-0DAF-4FB9-9747-D3E9593FAF65}">
      <dgm:prSet phldrT="[Text]"/>
      <dgm:spPr/>
      <dgm:t>
        <a:bodyPr/>
        <a:lstStyle/>
        <a:p>
          <a:r>
            <a:rPr lang="en-NZ" dirty="0" smtClean="0"/>
            <a:t>Dedicated support, coordination and oversight roles</a:t>
          </a:r>
          <a:endParaRPr lang="en-NZ" dirty="0"/>
        </a:p>
      </dgm:t>
    </dgm:pt>
    <dgm:pt modelId="{AF2A1A7C-DE89-4CB9-A7FA-1D14DD6D811B}" type="parTrans" cxnId="{830EB1F4-D657-4A98-A4D6-02D969F90AF8}">
      <dgm:prSet/>
      <dgm:spPr/>
      <dgm:t>
        <a:bodyPr/>
        <a:lstStyle/>
        <a:p>
          <a:endParaRPr lang="en-NZ"/>
        </a:p>
      </dgm:t>
    </dgm:pt>
    <dgm:pt modelId="{51A49CD3-CA55-48AA-A8DC-F77A46CEBBE1}" type="sibTrans" cxnId="{830EB1F4-D657-4A98-A4D6-02D969F90AF8}">
      <dgm:prSet/>
      <dgm:spPr/>
      <dgm:t>
        <a:bodyPr/>
        <a:lstStyle/>
        <a:p>
          <a:endParaRPr lang="en-NZ"/>
        </a:p>
      </dgm:t>
    </dgm:pt>
    <dgm:pt modelId="{F41AC07F-84F1-43F3-A6DC-1E321534F031}">
      <dgm:prSet/>
      <dgm:spPr/>
      <dgm:t>
        <a:bodyPr/>
        <a:lstStyle/>
        <a:p>
          <a:r>
            <a:rPr lang="en-NZ" dirty="0" smtClean="0"/>
            <a:t>Independent Victim Specialist and Perpetrator outreach services</a:t>
          </a:r>
          <a:endParaRPr lang="en-NZ" dirty="0"/>
        </a:p>
      </dgm:t>
    </dgm:pt>
    <dgm:pt modelId="{1922CDF6-063B-4FE1-9D1C-91041BAB055F}" type="parTrans" cxnId="{B3C49C83-EF2A-4DEB-A5D9-CA8E5FF12DAC}">
      <dgm:prSet/>
      <dgm:spPr/>
      <dgm:t>
        <a:bodyPr/>
        <a:lstStyle/>
        <a:p>
          <a:endParaRPr lang="en-NZ"/>
        </a:p>
      </dgm:t>
    </dgm:pt>
    <dgm:pt modelId="{4974D2A1-F75A-497C-9B39-C07BFABA2E09}" type="sibTrans" cxnId="{B3C49C83-EF2A-4DEB-A5D9-CA8E5FF12DAC}">
      <dgm:prSet/>
      <dgm:spPr/>
      <dgm:t>
        <a:bodyPr/>
        <a:lstStyle/>
        <a:p>
          <a:endParaRPr lang="en-NZ"/>
        </a:p>
      </dgm:t>
    </dgm:pt>
    <dgm:pt modelId="{145CFC1A-CC3B-4E2F-9848-0D3BCE57EEFF}">
      <dgm:prSet/>
      <dgm:spPr/>
      <dgm:t>
        <a:bodyPr/>
        <a:lstStyle/>
        <a:p>
          <a:r>
            <a:rPr lang="en-NZ" dirty="0" smtClean="0"/>
            <a:t>2</a:t>
          </a:r>
          <a:r>
            <a:rPr lang="en-NZ" baseline="30000" dirty="0" smtClean="0"/>
            <a:t>nd</a:t>
          </a:r>
          <a:r>
            <a:rPr lang="en-NZ" dirty="0" smtClean="0"/>
            <a:t> level intensive response for high risk cases</a:t>
          </a:r>
          <a:endParaRPr lang="en-NZ" dirty="0"/>
        </a:p>
      </dgm:t>
    </dgm:pt>
    <dgm:pt modelId="{3A6A0E9A-348F-4561-A283-1858C0114A3B}" type="parTrans" cxnId="{064A23C9-4D22-4505-A5FE-AFB05F22979B}">
      <dgm:prSet/>
      <dgm:spPr/>
      <dgm:t>
        <a:bodyPr/>
        <a:lstStyle/>
        <a:p>
          <a:endParaRPr lang="en-NZ"/>
        </a:p>
      </dgm:t>
    </dgm:pt>
    <dgm:pt modelId="{CFFFC9D0-BAB6-4C4A-A0EE-A69F10BB9634}" type="sibTrans" cxnId="{064A23C9-4D22-4505-A5FE-AFB05F22979B}">
      <dgm:prSet/>
      <dgm:spPr/>
      <dgm:t>
        <a:bodyPr/>
        <a:lstStyle/>
        <a:p>
          <a:endParaRPr lang="en-NZ"/>
        </a:p>
      </dgm:t>
    </dgm:pt>
    <dgm:pt modelId="{ECA7A773-4AB5-4FEC-A4F8-CC654E12A982}" type="pres">
      <dgm:prSet presAssocID="{611DE55E-8DBA-4297-9B5C-F55A8CF26C28}" presName="linear" presStyleCnt="0">
        <dgm:presLayoutVars>
          <dgm:dir/>
          <dgm:resizeHandles val="exact"/>
        </dgm:presLayoutVars>
      </dgm:prSet>
      <dgm:spPr/>
      <dgm:t>
        <a:bodyPr/>
        <a:lstStyle/>
        <a:p>
          <a:endParaRPr lang="en-NZ"/>
        </a:p>
      </dgm:t>
    </dgm:pt>
    <dgm:pt modelId="{A4E2D213-0162-4F14-8A1F-E7C3C010EC61}" type="pres">
      <dgm:prSet presAssocID="{DE3A3AEE-629C-4215-9626-6B6760D7365F}" presName="comp" presStyleCnt="0"/>
      <dgm:spPr/>
    </dgm:pt>
    <dgm:pt modelId="{F93923A5-7DD4-4CA5-841E-81066371E118}" type="pres">
      <dgm:prSet presAssocID="{DE3A3AEE-629C-4215-9626-6B6760D7365F}" presName="box" presStyleLbl="node1" presStyleIdx="0" presStyleCnt="5"/>
      <dgm:spPr/>
      <dgm:t>
        <a:bodyPr/>
        <a:lstStyle/>
        <a:p>
          <a:endParaRPr lang="en-NZ"/>
        </a:p>
      </dgm:t>
    </dgm:pt>
    <dgm:pt modelId="{3408EF19-703F-4CAB-B761-66131DB1060D}" type="pres">
      <dgm:prSet presAssocID="{DE3A3AEE-629C-4215-9626-6B6760D7365F}" presName="img" presStyleLbl="fgImgPlace1" presStyleIdx="0" presStyleCnt="5"/>
      <dgm:spPr>
        <a:blipFill rotWithShape="1">
          <a:blip xmlns:r="http://schemas.openxmlformats.org/officeDocument/2006/relationships" r:embed="rId1"/>
          <a:stretch>
            <a:fillRect/>
          </a:stretch>
        </a:blipFill>
      </dgm:spPr>
    </dgm:pt>
    <dgm:pt modelId="{43BAA206-4034-4EEF-ACF5-066182A623F4}" type="pres">
      <dgm:prSet presAssocID="{DE3A3AEE-629C-4215-9626-6B6760D7365F}" presName="text" presStyleLbl="node1" presStyleIdx="0" presStyleCnt="5">
        <dgm:presLayoutVars>
          <dgm:bulletEnabled val="1"/>
        </dgm:presLayoutVars>
      </dgm:prSet>
      <dgm:spPr/>
      <dgm:t>
        <a:bodyPr/>
        <a:lstStyle/>
        <a:p>
          <a:endParaRPr lang="en-NZ"/>
        </a:p>
      </dgm:t>
    </dgm:pt>
    <dgm:pt modelId="{D4F9E2B1-FF6B-4037-B11A-F47FF2706B9A}" type="pres">
      <dgm:prSet presAssocID="{74EFA851-81B9-4884-8815-28C2856A51CC}" presName="spacer" presStyleCnt="0"/>
      <dgm:spPr/>
    </dgm:pt>
    <dgm:pt modelId="{F09A1AC0-73D6-4C4A-A13B-EE9C9701E8B0}" type="pres">
      <dgm:prSet presAssocID="{17AE971A-C5F6-4E4A-A5CD-0E2A53A76346}" presName="comp" presStyleCnt="0"/>
      <dgm:spPr/>
    </dgm:pt>
    <dgm:pt modelId="{1DE2F2E2-C55F-46D4-8390-63EAC4758948}" type="pres">
      <dgm:prSet presAssocID="{17AE971A-C5F6-4E4A-A5CD-0E2A53A76346}" presName="box" presStyleLbl="node1" presStyleIdx="1" presStyleCnt="5"/>
      <dgm:spPr/>
      <dgm:t>
        <a:bodyPr/>
        <a:lstStyle/>
        <a:p>
          <a:endParaRPr lang="en-NZ"/>
        </a:p>
      </dgm:t>
    </dgm:pt>
    <dgm:pt modelId="{25D0264E-3970-4822-81EF-0C9157647090}" type="pres">
      <dgm:prSet presAssocID="{17AE971A-C5F6-4E4A-A5CD-0E2A53A76346}" presName="img" presStyleLbl="fgImgPlace1" presStyleIdx="1" presStyleCnt="5"/>
      <dgm:spPr>
        <a:blipFill rotWithShape="1">
          <a:blip xmlns:r="http://schemas.openxmlformats.org/officeDocument/2006/relationships" r:embed="rId2"/>
          <a:stretch>
            <a:fillRect/>
          </a:stretch>
        </a:blipFill>
      </dgm:spPr>
      <dgm:t>
        <a:bodyPr/>
        <a:lstStyle/>
        <a:p>
          <a:endParaRPr lang="en-NZ"/>
        </a:p>
      </dgm:t>
    </dgm:pt>
    <dgm:pt modelId="{23BA6C9E-72CC-4CEA-B6E2-AA0DE1757096}" type="pres">
      <dgm:prSet presAssocID="{17AE971A-C5F6-4E4A-A5CD-0E2A53A76346}" presName="text" presStyleLbl="node1" presStyleIdx="1" presStyleCnt="5">
        <dgm:presLayoutVars>
          <dgm:bulletEnabled val="1"/>
        </dgm:presLayoutVars>
      </dgm:prSet>
      <dgm:spPr/>
      <dgm:t>
        <a:bodyPr/>
        <a:lstStyle/>
        <a:p>
          <a:endParaRPr lang="en-NZ"/>
        </a:p>
      </dgm:t>
    </dgm:pt>
    <dgm:pt modelId="{5CB44A0D-B72E-41E1-897E-CE46C7F5CA33}" type="pres">
      <dgm:prSet presAssocID="{FCC69D59-9A33-4F6E-954D-F9C65120D1EA}" presName="spacer" presStyleCnt="0"/>
      <dgm:spPr/>
    </dgm:pt>
    <dgm:pt modelId="{1BB62387-D0D5-4E44-8546-CD13DA8B778E}" type="pres">
      <dgm:prSet presAssocID="{F80964D0-0DAF-4FB9-9747-D3E9593FAF65}" presName="comp" presStyleCnt="0"/>
      <dgm:spPr/>
    </dgm:pt>
    <dgm:pt modelId="{ADFC4EA2-1D32-49FB-BE86-CC5E70994061}" type="pres">
      <dgm:prSet presAssocID="{F80964D0-0DAF-4FB9-9747-D3E9593FAF65}" presName="box" presStyleLbl="node1" presStyleIdx="2" presStyleCnt="5"/>
      <dgm:spPr/>
      <dgm:t>
        <a:bodyPr/>
        <a:lstStyle/>
        <a:p>
          <a:endParaRPr lang="en-NZ"/>
        </a:p>
      </dgm:t>
    </dgm:pt>
    <dgm:pt modelId="{FCD1D976-8A05-467C-98D8-9A27E5CC385C}" type="pres">
      <dgm:prSet presAssocID="{F80964D0-0DAF-4FB9-9747-D3E9593FAF65}" presName="img" presStyleLbl="fgImgPlace1" presStyleIdx="2" presStyleCnt="5"/>
      <dgm:spPr>
        <a:blipFill rotWithShape="1">
          <a:blip xmlns:r="http://schemas.openxmlformats.org/officeDocument/2006/relationships" r:embed="rId3"/>
          <a:stretch>
            <a:fillRect/>
          </a:stretch>
        </a:blipFill>
      </dgm:spPr>
    </dgm:pt>
    <dgm:pt modelId="{9D701160-E561-4A88-8156-1B6BEE5B7340}" type="pres">
      <dgm:prSet presAssocID="{F80964D0-0DAF-4FB9-9747-D3E9593FAF65}" presName="text" presStyleLbl="node1" presStyleIdx="2" presStyleCnt="5">
        <dgm:presLayoutVars>
          <dgm:bulletEnabled val="1"/>
        </dgm:presLayoutVars>
      </dgm:prSet>
      <dgm:spPr/>
      <dgm:t>
        <a:bodyPr/>
        <a:lstStyle/>
        <a:p>
          <a:endParaRPr lang="en-NZ"/>
        </a:p>
      </dgm:t>
    </dgm:pt>
    <dgm:pt modelId="{ECAC359B-BF29-4ECF-8680-7CF43DA1D35A}" type="pres">
      <dgm:prSet presAssocID="{51A49CD3-CA55-48AA-A8DC-F77A46CEBBE1}" presName="spacer" presStyleCnt="0"/>
      <dgm:spPr/>
    </dgm:pt>
    <dgm:pt modelId="{7D9600F6-6360-4E8D-97D5-D3AF716593DE}" type="pres">
      <dgm:prSet presAssocID="{F41AC07F-84F1-43F3-A6DC-1E321534F031}" presName="comp" presStyleCnt="0"/>
      <dgm:spPr/>
    </dgm:pt>
    <dgm:pt modelId="{E2F4248B-2328-45C3-96EA-1F6202EEFD6C}" type="pres">
      <dgm:prSet presAssocID="{F41AC07F-84F1-43F3-A6DC-1E321534F031}" presName="box" presStyleLbl="node1" presStyleIdx="3" presStyleCnt="5"/>
      <dgm:spPr/>
      <dgm:t>
        <a:bodyPr/>
        <a:lstStyle/>
        <a:p>
          <a:endParaRPr lang="en-NZ"/>
        </a:p>
      </dgm:t>
    </dgm:pt>
    <dgm:pt modelId="{F78DF9B4-88EA-46C0-8044-31A552D39547}" type="pres">
      <dgm:prSet presAssocID="{F41AC07F-84F1-43F3-A6DC-1E321534F031}" presName="img" presStyleLbl="fgImgPlace1" presStyleIdx="3" presStyleCnt="5"/>
      <dgm:spPr>
        <a:blipFill rotWithShape="1">
          <a:blip xmlns:r="http://schemas.openxmlformats.org/officeDocument/2006/relationships" r:embed="rId4"/>
          <a:stretch>
            <a:fillRect/>
          </a:stretch>
        </a:blipFill>
      </dgm:spPr>
    </dgm:pt>
    <dgm:pt modelId="{A8F68897-439B-4B71-9CDE-D957F88BD2BC}" type="pres">
      <dgm:prSet presAssocID="{F41AC07F-84F1-43F3-A6DC-1E321534F031}" presName="text" presStyleLbl="node1" presStyleIdx="3" presStyleCnt="5">
        <dgm:presLayoutVars>
          <dgm:bulletEnabled val="1"/>
        </dgm:presLayoutVars>
      </dgm:prSet>
      <dgm:spPr/>
      <dgm:t>
        <a:bodyPr/>
        <a:lstStyle/>
        <a:p>
          <a:endParaRPr lang="en-NZ"/>
        </a:p>
      </dgm:t>
    </dgm:pt>
    <dgm:pt modelId="{46CFB196-20EB-480B-B98C-4B7FB6584401}" type="pres">
      <dgm:prSet presAssocID="{4974D2A1-F75A-497C-9B39-C07BFABA2E09}" presName="spacer" presStyleCnt="0"/>
      <dgm:spPr/>
    </dgm:pt>
    <dgm:pt modelId="{34BDD7FD-9847-43DF-9BAD-37837CDB42F1}" type="pres">
      <dgm:prSet presAssocID="{145CFC1A-CC3B-4E2F-9848-0D3BCE57EEFF}" presName="comp" presStyleCnt="0"/>
      <dgm:spPr/>
    </dgm:pt>
    <dgm:pt modelId="{045D6A00-516F-463F-ABF9-8340BEF002FB}" type="pres">
      <dgm:prSet presAssocID="{145CFC1A-CC3B-4E2F-9848-0D3BCE57EEFF}" presName="box" presStyleLbl="node1" presStyleIdx="4" presStyleCnt="5"/>
      <dgm:spPr/>
      <dgm:t>
        <a:bodyPr/>
        <a:lstStyle/>
        <a:p>
          <a:endParaRPr lang="en-NZ"/>
        </a:p>
      </dgm:t>
    </dgm:pt>
    <dgm:pt modelId="{F515D40C-AD18-4232-B4C0-606CB01F2372}" type="pres">
      <dgm:prSet presAssocID="{145CFC1A-CC3B-4E2F-9848-0D3BCE57EEFF}" presName="img" presStyleLbl="fgImgPlace1" presStyleIdx="4" presStyleCnt="5"/>
      <dgm:spPr>
        <a:blipFill rotWithShape="1">
          <a:blip xmlns:r="http://schemas.openxmlformats.org/officeDocument/2006/relationships" r:embed="rId5"/>
          <a:stretch>
            <a:fillRect/>
          </a:stretch>
        </a:blipFill>
      </dgm:spPr>
    </dgm:pt>
    <dgm:pt modelId="{3A0C5C6A-5810-4AFE-8FBB-EC42604F1ABC}" type="pres">
      <dgm:prSet presAssocID="{145CFC1A-CC3B-4E2F-9848-0D3BCE57EEFF}" presName="text" presStyleLbl="node1" presStyleIdx="4" presStyleCnt="5">
        <dgm:presLayoutVars>
          <dgm:bulletEnabled val="1"/>
        </dgm:presLayoutVars>
      </dgm:prSet>
      <dgm:spPr/>
      <dgm:t>
        <a:bodyPr/>
        <a:lstStyle/>
        <a:p>
          <a:endParaRPr lang="en-NZ"/>
        </a:p>
      </dgm:t>
    </dgm:pt>
  </dgm:ptLst>
  <dgm:cxnLst>
    <dgm:cxn modelId="{01BA7ECD-1BBE-4BF9-88FD-EAE2DC230721}" type="presOf" srcId="{145CFC1A-CC3B-4E2F-9848-0D3BCE57EEFF}" destId="{045D6A00-516F-463F-ABF9-8340BEF002FB}" srcOrd="0" destOrd="0" presId="urn:microsoft.com/office/officeart/2005/8/layout/vList4#1"/>
    <dgm:cxn modelId="{4C764E26-C256-47F8-B452-201FCC07CFE8}" type="presOf" srcId="{F80964D0-0DAF-4FB9-9747-D3E9593FAF65}" destId="{ADFC4EA2-1D32-49FB-BE86-CC5E70994061}" srcOrd="0" destOrd="0" presId="urn:microsoft.com/office/officeart/2005/8/layout/vList4#1"/>
    <dgm:cxn modelId="{EAE76983-9503-4745-96CF-FEA9D396EB31}" type="presOf" srcId="{DE3A3AEE-629C-4215-9626-6B6760D7365F}" destId="{F93923A5-7DD4-4CA5-841E-81066371E118}" srcOrd="0" destOrd="0" presId="urn:microsoft.com/office/officeart/2005/8/layout/vList4#1"/>
    <dgm:cxn modelId="{FE3C6573-4CFF-427A-8E86-B6365523ED8D}" type="presOf" srcId="{DE3A3AEE-629C-4215-9626-6B6760D7365F}" destId="{43BAA206-4034-4EEF-ACF5-066182A623F4}" srcOrd="1" destOrd="0" presId="urn:microsoft.com/office/officeart/2005/8/layout/vList4#1"/>
    <dgm:cxn modelId="{BEDA7BDD-0790-46C5-AB05-A44957F1BA9D}" type="presOf" srcId="{F41AC07F-84F1-43F3-A6DC-1E321534F031}" destId="{A8F68897-439B-4B71-9CDE-D957F88BD2BC}" srcOrd="1" destOrd="0" presId="urn:microsoft.com/office/officeart/2005/8/layout/vList4#1"/>
    <dgm:cxn modelId="{830EB1F4-D657-4A98-A4D6-02D969F90AF8}" srcId="{611DE55E-8DBA-4297-9B5C-F55A8CF26C28}" destId="{F80964D0-0DAF-4FB9-9747-D3E9593FAF65}" srcOrd="2" destOrd="0" parTransId="{AF2A1A7C-DE89-4CB9-A7FA-1D14DD6D811B}" sibTransId="{51A49CD3-CA55-48AA-A8DC-F77A46CEBBE1}"/>
    <dgm:cxn modelId="{F4200A0B-0CB0-4BE5-AE98-A4A690DC5182}" srcId="{611DE55E-8DBA-4297-9B5C-F55A8CF26C28}" destId="{17AE971A-C5F6-4E4A-A5CD-0E2A53A76346}" srcOrd="1" destOrd="0" parTransId="{DEC5D8A0-48D4-448A-B4B0-8B573D1B3B8D}" sibTransId="{FCC69D59-9A33-4F6E-954D-F9C65120D1EA}"/>
    <dgm:cxn modelId="{72AF6AC1-3A23-49EC-8CE4-FB5917BF314A}" srcId="{611DE55E-8DBA-4297-9B5C-F55A8CF26C28}" destId="{DE3A3AEE-629C-4215-9626-6B6760D7365F}" srcOrd="0" destOrd="0" parTransId="{8065CE4F-1FCD-40BF-82D6-DCC2A1220DB6}" sibTransId="{74EFA851-81B9-4884-8815-28C2856A51CC}"/>
    <dgm:cxn modelId="{B3C49C83-EF2A-4DEB-A5D9-CA8E5FF12DAC}" srcId="{611DE55E-8DBA-4297-9B5C-F55A8CF26C28}" destId="{F41AC07F-84F1-43F3-A6DC-1E321534F031}" srcOrd="3" destOrd="0" parTransId="{1922CDF6-063B-4FE1-9D1C-91041BAB055F}" sibTransId="{4974D2A1-F75A-497C-9B39-C07BFABA2E09}"/>
    <dgm:cxn modelId="{468B2AA3-CBD6-4546-8164-FAD45BEDCC45}" type="presOf" srcId="{F41AC07F-84F1-43F3-A6DC-1E321534F031}" destId="{E2F4248B-2328-45C3-96EA-1F6202EEFD6C}" srcOrd="0" destOrd="0" presId="urn:microsoft.com/office/officeart/2005/8/layout/vList4#1"/>
    <dgm:cxn modelId="{064A23C9-4D22-4505-A5FE-AFB05F22979B}" srcId="{611DE55E-8DBA-4297-9B5C-F55A8CF26C28}" destId="{145CFC1A-CC3B-4E2F-9848-0D3BCE57EEFF}" srcOrd="4" destOrd="0" parTransId="{3A6A0E9A-348F-4561-A283-1858C0114A3B}" sibTransId="{CFFFC9D0-BAB6-4C4A-A0EE-A69F10BB9634}"/>
    <dgm:cxn modelId="{FDCCC9B9-F454-4FF7-B458-C679BD6C464D}" type="presOf" srcId="{F80964D0-0DAF-4FB9-9747-D3E9593FAF65}" destId="{9D701160-E561-4A88-8156-1B6BEE5B7340}" srcOrd="1" destOrd="0" presId="urn:microsoft.com/office/officeart/2005/8/layout/vList4#1"/>
    <dgm:cxn modelId="{F9A4659D-2E2E-4FB8-9703-B4B938460540}" type="presOf" srcId="{17AE971A-C5F6-4E4A-A5CD-0E2A53A76346}" destId="{23BA6C9E-72CC-4CEA-B6E2-AA0DE1757096}" srcOrd="1" destOrd="0" presId="urn:microsoft.com/office/officeart/2005/8/layout/vList4#1"/>
    <dgm:cxn modelId="{B23065E2-4A93-45D2-B29B-D1F127B18899}" type="presOf" srcId="{145CFC1A-CC3B-4E2F-9848-0D3BCE57EEFF}" destId="{3A0C5C6A-5810-4AFE-8FBB-EC42604F1ABC}" srcOrd="1" destOrd="0" presId="urn:microsoft.com/office/officeart/2005/8/layout/vList4#1"/>
    <dgm:cxn modelId="{1F18E938-7FF5-487B-8DC2-A51523A1419D}" type="presOf" srcId="{611DE55E-8DBA-4297-9B5C-F55A8CF26C28}" destId="{ECA7A773-4AB5-4FEC-A4F8-CC654E12A982}" srcOrd="0" destOrd="0" presId="urn:microsoft.com/office/officeart/2005/8/layout/vList4#1"/>
    <dgm:cxn modelId="{9BBC8719-F3E6-4519-974C-45981B5EC880}" type="presOf" srcId="{17AE971A-C5F6-4E4A-A5CD-0E2A53A76346}" destId="{1DE2F2E2-C55F-46D4-8390-63EAC4758948}" srcOrd="0" destOrd="0" presId="urn:microsoft.com/office/officeart/2005/8/layout/vList4#1"/>
    <dgm:cxn modelId="{ECE4D037-762F-47E1-8F94-C27AE9F471F2}" type="presParOf" srcId="{ECA7A773-4AB5-4FEC-A4F8-CC654E12A982}" destId="{A4E2D213-0162-4F14-8A1F-E7C3C010EC61}" srcOrd="0" destOrd="0" presId="urn:microsoft.com/office/officeart/2005/8/layout/vList4#1"/>
    <dgm:cxn modelId="{0FBC7DD4-7459-4021-8590-D85068C03B45}" type="presParOf" srcId="{A4E2D213-0162-4F14-8A1F-E7C3C010EC61}" destId="{F93923A5-7DD4-4CA5-841E-81066371E118}" srcOrd="0" destOrd="0" presId="urn:microsoft.com/office/officeart/2005/8/layout/vList4#1"/>
    <dgm:cxn modelId="{5315AE26-1EDC-48E0-8ACC-3C3B96F4760C}" type="presParOf" srcId="{A4E2D213-0162-4F14-8A1F-E7C3C010EC61}" destId="{3408EF19-703F-4CAB-B761-66131DB1060D}" srcOrd="1" destOrd="0" presId="urn:microsoft.com/office/officeart/2005/8/layout/vList4#1"/>
    <dgm:cxn modelId="{8AE71522-5F56-457E-9897-59FE0D90CDBE}" type="presParOf" srcId="{A4E2D213-0162-4F14-8A1F-E7C3C010EC61}" destId="{43BAA206-4034-4EEF-ACF5-066182A623F4}" srcOrd="2" destOrd="0" presId="urn:microsoft.com/office/officeart/2005/8/layout/vList4#1"/>
    <dgm:cxn modelId="{AD7DB1BF-656B-4859-8313-95201B251D85}" type="presParOf" srcId="{ECA7A773-4AB5-4FEC-A4F8-CC654E12A982}" destId="{D4F9E2B1-FF6B-4037-B11A-F47FF2706B9A}" srcOrd="1" destOrd="0" presId="urn:microsoft.com/office/officeart/2005/8/layout/vList4#1"/>
    <dgm:cxn modelId="{0F484353-5CE6-43B1-8B99-9EC53B5848B4}" type="presParOf" srcId="{ECA7A773-4AB5-4FEC-A4F8-CC654E12A982}" destId="{F09A1AC0-73D6-4C4A-A13B-EE9C9701E8B0}" srcOrd="2" destOrd="0" presId="urn:microsoft.com/office/officeart/2005/8/layout/vList4#1"/>
    <dgm:cxn modelId="{D254C867-3A0A-4949-9534-E191A0B9B16E}" type="presParOf" srcId="{F09A1AC0-73D6-4C4A-A13B-EE9C9701E8B0}" destId="{1DE2F2E2-C55F-46D4-8390-63EAC4758948}" srcOrd="0" destOrd="0" presId="urn:microsoft.com/office/officeart/2005/8/layout/vList4#1"/>
    <dgm:cxn modelId="{8256650A-8212-4233-B414-EF45159C7AC5}" type="presParOf" srcId="{F09A1AC0-73D6-4C4A-A13B-EE9C9701E8B0}" destId="{25D0264E-3970-4822-81EF-0C9157647090}" srcOrd="1" destOrd="0" presId="urn:microsoft.com/office/officeart/2005/8/layout/vList4#1"/>
    <dgm:cxn modelId="{9E100C6E-33E4-4A65-98FB-D5C5AE6183A9}" type="presParOf" srcId="{F09A1AC0-73D6-4C4A-A13B-EE9C9701E8B0}" destId="{23BA6C9E-72CC-4CEA-B6E2-AA0DE1757096}" srcOrd="2" destOrd="0" presId="urn:microsoft.com/office/officeart/2005/8/layout/vList4#1"/>
    <dgm:cxn modelId="{45A78D75-8545-4539-9DDA-DBFC0DCE5281}" type="presParOf" srcId="{ECA7A773-4AB5-4FEC-A4F8-CC654E12A982}" destId="{5CB44A0D-B72E-41E1-897E-CE46C7F5CA33}" srcOrd="3" destOrd="0" presId="urn:microsoft.com/office/officeart/2005/8/layout/vList4#1"/>
    <dgm:cxn modelId="{150ACE04-71A5-4E02-9A21-8E9EF4A5EA04}" type="presParOf" srcId="{ECA7A773-4AB5-4FEC-A4F8-CC654E12A982}" destId="{1BB62387-D0D5-4E44-8546-CD13DA8B778E}" srcOrd="4" destOrd="0" presId="urn:microsoft.com/office/officeart/2005/8/layout/vList4#1"/>
    <dgm:cxn modelId="{26604A31-9700-4875-A604-09FB11D333A6}" type="presParOf" srcId="{1BB62387-D0D5-4E44-8546-CD13DA8B778E}" destId="{ADFC4EA2-1D32-49FB-BE86-CC5E70994061}" srcOrd="0" destOrd="0" presId="urn:microsoft.com/office/officeart/2005/8/layout/vList4#1"/>
    <dgm:cxn modelId="{D0F2FCDC-87D9-4A2E-B96E-83FABA86E16A}" type="presParOf" srcId="{1BB62387-D0D5-4E44-8546-CD13DA8B778E}" destId="{FCD1D976-8A05-467C-98D8-9A27E5CC385C}" srcOrd="1" destOrd="0" presId="urn:microsoft.com/office/officeart/2005/8/layout/vList4#1"/>
    <dgm:cxn modelId="{FF57D445-96CE-4126-9E0C-94E71538825D}" type="presParOf" srcId="{1BB62387-D0D5-4E44-8546-CD13DA8B778E}" destId="{9D701160-E561-4A88-8156-1B6BEE5B7340}" srcOrd="2" destOrd="0" presId="urn:microsoft.com/office/officeart/2005/8/layout/vList4#1"/>
    <dgm:cxn modelId="{CC9BF4C3-5CAC-4323-84F4-7DCE552BD825}" type="presParOf" srcId="{ECA7A773-4AB5-4FEC-A4F8-CC654E12A982}" destId="{ECAC359B-BF29-4ECF-8680-7CF43DA1D35A}" srcOrd="5" destOrd="0" presId="urn:microsoft.com/office/officeart/2005/8/layout/vList4#1"/>
    <dgm:cxn modelId="{D23F0A67-3FE6-434C-8CA2-EB23C0D7D943}" type="presParOf" srcId="{ECA7A773-4AB5-4FEC-A4F8-CC654E12A982}" destId="{7D9600F6-6360-4E8D-97D5-D3AF716593DE}" srcOrd="6" destOrd="0" presId="urn:microsoft.com/office/officeart/2005/8/layout/vList4#1"/>
    <dgm:cxn modelId="{CBBC38AF-A51B-479A-A04F-8D0B60E39AD6}" type="presParOf" srcId="{7D9600F6-6360-4E8D-97D5-D3AF716593DE}" destId="{E2F4248B-2328-45C3-96EA-1F6202EEFD6C}" srcOrd="0" destOrd="0" presId="urn:microsoft.com/office/officeart/2005/8/layout/vList4#1"/>
    <dgm:cxn modelId="{22451F22-3741-40D7-A2C0-C0C1521B4DF7}" type="presParOf" srcId="{7D9600F6-6360-4E8D-97D5-D3AF716593DE}" destId="{F78DF9B4-88EA-46C0-8044-31A552D39547}" srcOrd="1" destOrd="0" presId="urn:microsoft.com/office/officeart/2005/8/layout/vList4#1"/>
    <dgm:cxn modelId="{9153A86B-D6BC-4C5B-843D-31CE3C35717F}" type="presParOf" srcId="{7D9600F6-6360-4E8D-97D5-D3AF716593DE}" destId="{A8F68897-439B-4B71-9CDE-D957F88BD2BC}" srcOrd="2" destOrd="0" presId="urn:microsoft.com/office/officeart/2005/8/layout/vList4#1"/>
    <dgm:cxn modelId="{B776BFB6-8392-4FC5-AAAE-EDC945200A0E}" type="presParOf" srcId="{ECA7A773-4AB5-4FEC-A4F8-CC654E12A982}" destId="{46CFB196-20EB-480B-B98C-4B7FB6584401}" srcOrd="7" destOrd="0" presId="urn:microsoft.com/office/officeart/2005/8/layout/vList4#1"/>
    <dgm:cxn modelId="{EE450E4D-9629-4FC0-AFA4-039C5D19EC6A}" type="presParOf" srcId="{ECA7A773-4AB5-4FEC-A4F8-CC654E12A982}" destId="{34BDD7FD-9847-43DF-9BAD-37837CDB42F1}" srcOrd="8" destOrd="0" presId="urn:microsoft.com/office/officeart/2005/8/layout/vList4#1"/>
    <dgm:cxn modelId="{FCE58FE0-52A3-45EA-BDED-006FFCCC2504}" type="presParOf" srcId="{34BDD7FD-9847-43DF-9BAD-37837CDB42F1}" destId="{045D6A00-516F-463F-ABF9-8340BEF002FB}" srcOrd="0" destOrd="0" presId="urn:microsoft.com/office/officeart/2005/8/layout/vList4#1"/>
    <dgm:cxn modelId="{7FDB87EB-AD31-43D2-BAF4-EF1F75FA5C61}" type="presParOf" srcId="{34BDD7FD-9847-43DF-9BAD-37837CDB42F1}" destId="{F515D40C-AD18-4232-B4C0-606CB01F2372}" srcOrd="1" destOrd="0" presId="urn:microsoft.com/office/officeart/2005/8/layout/vList4#1"/>
    <dgm:cxn modelId="{9A1D54D1-6B8C-4820-9938-10A94741BC5A}" type="presParOf" srcId="{34BDD7FD-9847-43DF-9BAD-37837CDB42F1}" destId="{3A0C5C6A-5810-4AFE-8FBB-EC42604F1ABC}" srcOrd="2" destOrd="0" presId="urn:microsoft.com/office/officeart/2005/8/layout/vList4#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1DE55E-8DBA-4297-9B5C-F55A8CF26C28}" type="doc">
      <dgm:prSet loTypeId="urn:microsoft.com/office/officeart/2005/8/layout/vList4#2" loCatId="list" qsTypeId="urn:microsoft.com/office/officeart/2005/8/quickstyle/simple1" qsCatId="simple" csTypeId="urn:microsoft.com/office/officeart/2005/8/colors/accent1_2" csCatId="accent1" phldr="1"/>
      <dgm:spPr/>
      <dgm:t>
        <a:bodyPr/>
        <a:lstStyle/>
        <a:p>
          <a:endParaRPr lang="en-NZ"/>
        </a:p>
      </dgm:t>
    </dgm:pt>
    <dgm:pt modelId="{DE3A3AEE-629C-4215-9626-6B6760D7365F}">
      <dgm:prSet phldrT="[Text]" custT="1"/>
      <dgm:spPr/>
      <dgm:t>
        <a:bodyPr/>
        <a:lstStyle/>
        <a:p>
          <a:r>
            <a:rPr lang="en-NZ" sz="1600" dirty="0" smtClean="0"/>
            <a:t>Evidence based risk assessment framework</a:t>
          </a:r>
          <a:endParaRPr lang="en-NZ" sz="1600" dirty="0"/>
        </a:p>
      </dgm:t>
    </dgm:pt>
    <dgm:pt modelId="{8065CE4F-1FCD-40BF-82D6-DCC2A1220DB6}" type="parTrans" cxnId="{72AF6AC1-3A23-49EC-8CE4-FB5917BF314A}">
      <dgm:prSet/>
      <dgm:spPr/>
      <dgm:t>
        <a:bodyPr/>
        <a:lstStyle/>
        <a:p>
          <a:endParaRPr lang="en-NZ"/>
        </a:p>
      </dgm:t>
    </dgm:pt>
    <dgm:pt modelId="{74EFA851-81B9-4884-8815-28C2856A51CC}" type="sibTrans" cxnId="{72AF6AC1-3A23-49EC-8CE4-FB5917BF314A}">
      <dgm:prSet/>
      <dgm:spPr/>
      <dgm:t>
        <a:bodyPr/>
        <a:lstStyle/>
        <a:p>
          <a:endParaRPr lang="en-NZ"/>
        </a:p>
      </dgm:t>
    </dgm:pt>
    <dgm:pt modelId="{17AE971A-C5F6-4E4A-A5CD-0E2A53A76346}">
      <dgm:prSet phldrT="[Text]" custT="1"/>
      <dgm:spPr/>
      <dgm:t>
        <a:bodyPr/>
        <a:lstStyle/>
        <a:p>
          <a:r>
            <a:rPr lang="en-NZ" sz="1600" dirty="0" smtClean="0"/>
            <a:t>Joint training and ongoing professional development</a:t>
          </a:r>
          <a:endParaRPr lang="en-NZ" sz="1600" dirty="0"/>
        </a:p>
      </dgm:t>
    </dgm:pt>
    <dgm:pt modelId="{DEC5D8A0-48D4-448A-B4B0-8B573D1B3B8D}" type="parTrans" cxnId="{F4200A0B-0CB0-4BE5-AE98-A4A690DC5182}">
      <dgm:prSet/>
      <dgm:spPr/>
      <dgm:t>
        <a:bodyPr/>
        <a:lstStyle/>
        <a:p>
          <a:endParaRPr lang="en-NZ"/>
        </a:p>
      </dgm:t>
    </dgm:pt>
    <dgm:pt modelId="{FCC69D59-9A33-4F6E-954D-F9C65120D1EA}" type="sibTrans" cxnId="{F4200A0B-0CB0-4BE5-AE98-A4A690DC5182}">
      <dgm:prSet/>
      <dgm:spPr/>
      <dgm:t>
        <a:bodyPr/>
        <a:lstStyle/>
        <a:p>
          <a:endParaRPr lang="en-NZ"/>
        </a:p>
      </dgm:t>
    </dgm:pt>
    <dgm:pt modelId="{F80964D0-0DAF-4FB9-9747-D3E9593FAF65}">
      <dgm:prSet phldrT="[Text]" custT="1"/>
      <dgm:spPr/>
      <dgm:t>
        <a:bodyPr/>
        <a:lstStyle/>
        <a:p>
          <a:r>
            <a:rPr lang="en-NZ" sz="1600" dirty="0" smtClean="0"/>
            <a:t>Information sharing and privacy training and resources</a:t>
          </a:r>
          <a:endParaRPr lang="en-NZ" sz="1600" dirty="0"/>
        </a:p>
      </dgm:t>
    </dgm:pt>
    <dgm:pt modelId="{AF2A1A7C-DE89-4CB9-A7FA-1D14DD6D811B}" type="parTrans" cxnId="{830EB1F4-D657-4A98-A4D6-02D969F90AF8}">
      <dgm:prSet/>
      <dgm:spPr/>
      <dgm:t>
        <a:bodyPr/>
        <a:lstStyle/>
        <a:p>
          <a:endParaRPr lang="en-NZ"/>
        </a:p>
      </dgm:t>
    </dgm:pt>
    <dgm:pt modelId="{51A49CD3-CA55-48AA-A8DC-F77A46CEBBE1}" type="sibTrans" cxnId="{830EB1F4-D657-4A98-A4D6-02D969F90AF8}">
      <dgm:prSet/>
      <dgm:spPr/>
      <dgm:t>
        <a:bodyPr/>
        <a:lstStyle/>
        <a:p>
          <a:endParaRPr lang="en-NZ"/>
        </a:p>
      </dgm:t>
    </dgm:pt>
    <dgm:pt modelId="{F41AC07F-84F1-43F3-A6DC-1E321534F031}">
      <dgm:prSet custT="1"/>
      <dgm:spPr/>
      <dgm:t>
        <a:bodyPr/>
        <a:lstStyle/>
        <a:p>
          <a:r>
            <a:rPr lang="en-NZ" sz="1600" dirty="0" smtClean="0"/>
            <a:t>Governance and strategic oversight</a:t>
          </a:r>
          <a:endParaRPr lang="en-NZ" sz="1600" dirty="0"/>
        </a:p>
      </dgm:t>
    </dgm:pt>
    <dgm:pt modelId="{1922CDF6-063B-4FE1-9D1C-91041BAB055F}" type="parTrans" cxnId="{B3C49C83-EF2A-4DEB-A5D9-CA8E5FF12DAC}">
      <dgm:prSet/>
      <dgm:spPr/>
      <dgm:t>
        <a:bodyPr/>
        <a:lstStyle/>
        <a:p>
          <a:endParaRPr lang="en-NZ"/>
        </a:p>
      </dgm:t>
    </dgm:pt>
    <dgm:pt modelId="{4974D2A1-F75A-497C-9B39-C07BFABA2E09}" type="sibTrans" cxnId="{B3C49C83-EF2A-4DEB-A5D9-CA8E5FF12DAC}">
      <dgm:prSet/>
      <dgm:spPr/>
      <dgm:t>
        <a:bodyPr/>
        <a:lstStyle/>
        <a:p>
          <a:endParaRPr lang="en-NZ"/>
        </a:p>
      </dgm:t>
    </dgm:pt>
    <dgm:pt modelId="{145CFC1A-CC3B-4E2F-9848-0D3BCE57EEFF}">
      <dgm:prSet custT="1"/>
      <dgm:spPr/>
      <dgm:t>
        <a:bodyPr/>
        <a:lstStyle/>
        <a:p>
          <a:r>
            <a:rPr lang="en-NZ" sz="1600" dirty="0" smtClean="0"/>
            <a:t>Case management solution</a:t>
          </a:r>
          <a:endParaRPr lang="en-NZ" sz="1600" dirty="0"/>
        </a:p>
      </dgm:t>
    </dgm:pt>
    <dgm:pt modelId="{3A6A0E9A-348F-4561-A283-1858C0114A3B}" type="parTrans" cxnId="{064A23C9-4D22-4505-A5FE-AFB05F22979B}">
      <dgm:prSet/>
      <dgm:spPr/>
      <dgm:t>
        <a:bodyPr/>
        <a:lstStyle/>
        <a:p>
          <a:endParaRPr lang="en-NZ"/>
        </a:p>
      </dgm:t>
    </dgm:pt>
    <dgm:pt modelId="{CFFFC9D0-BAB6-4C4A-A0EE-A69F10BB9634}" type="sibTrans" cxnId="{064A23C9-4D22-4505-A5FE-AFB05F22979B}">
      <dgm:prSet/>
      <dgm:spPr/>
      <dgm:t>
        <a:bodyPr/>
        <a:lstStyle/>
        <a:p>
          <a:endParaRPr lang="en-NZ"/>
        </a:p>
      </dgm:t>
    </dgm:pt>
    <dgm:pt modelId="{ECA7A773-4AB5-4FEC-A4F8-CC654E12A982}" type="pres">
      <dgm:prSet presAssocID="{611DE55E-8DBA-4297-9B5C-F55A8CF26C28}" presName="linear" presStyleCnt="0">
        <dgm:presLayoutVars>
          <dgm:dir/>
          <dgm:resizeHandles val="exact"/>
        </dgm:presLayoutVars>
      </dgm:prSet>
      <dgm:spPr/>
      <dgm:t>
        <a:bodyPr/>
        <a:lstStyle/>
        <a:p>
          <a:endParaRPr lang="en-NZ"/>
        </a:p>
      </dgm:t>
    </dgm:pt>
    <dgm:pt modelId="{A4E2D213-0162-4F14-8A1F-E7C3C010EC61}" type="pres">
      <dgm:prSet presAssocID="{DE3A3AEE-629C-4215-9626-6B6760D7365F}" presName="comp" presStyleCnt="0"/>
      <dgm:spPr/>
    </dgm:pt>
    <dgm:pt modelId="{F93923A5-7DD4-4CA5-841E-81066371E118}" type="pres">
      <dgm:prSet presAssocID="{DE3A3AEE-629C-4215-9626-6B6760D7365F}" presName="box" presStyleLbl="node1" presStyleIdx="0" presStyleCnt="5" custLinFactNeighborY="-14275"/>
      <dgm:spPr/>
      <dgm:t>
        <a:bodyPr/>
        <a:lstStyle/>
        <a:p>
          <a:endParaRPr lang="en-NZ"/>
        </a:p>
      </dgm:t>
    </dgm:pt>
    <dgm:pt modelId="{3408EF19-703F-4CAB-B761-66131DB1060D}" type="pres">
      <dgm:prSet presAssocID="{DE3A3AEE-629C-4215-9626-6B6760D7365F}" presName="img" presStyleLbl="fgImgPlace1" presStyleIdx="0" presStyleCnt="5"/>
      <dgm:spPr>
        <a:blipFill rotWithShape="1">
          <a:blip xmlns:r="http://schemas.openxmlformats.org/officeDocument/2006/relationships" r:embed="rId1"/>
          <a:stretch>
            <a:fillRect/>
          </a:stretch>
        </a:blipFill>
      </dgm:spPr>
      <dgm:t>
        <a:bodyPr/>
        <a:lstStyle/>
        <a:p>
          <a:endParaRPr lang="en-NZ"/>
        </a:p>
      </dgm:t>
    </dgm:pt>
    <dgm:pt modelId="{43BAA206-4034-4EEF-ACF5-066182A623F4}" type="pres">
      <dgm:prSet presAssocID="{DE3A3AEE-629C-4215-9626-6B6760D7365F}" presName="text" presStyleLbl="node1" presStyleIdx="0" presStyleCnt="5">
        <dgm:presLayoutVars>
          <dgm:bulletEnabled val="1"/>
        </dgm:presLayoutVars>
      </dgm:prSet>
      <dgm:spPr/>
      <dgm:t>
        <a:bodyPr/>
        <a:lstStyle/>
        <a:p>
          <a:endParaRPr lang="en-NZ"/>
        </a:p>
      </dgm:t>
    </dgm:pt>
    <dgm:pt modelId="{D4F9E2B1-FF6B-4037-B11A-F47FF2706B9A}" type="pres">
      <dgm:prSet presAssocID="{74EFA851-81B9-4884-8815-28C2856A51CC}" presName="spacer" presStyleCnt="0"/>
      <dgm:spPr/>
    </dgm:pt>
    <dgm:pt modelId="{F09A1AC0-73D6-4C4A-A13B-EE9C9701E8B0}" type="pres">
      <dgm:prSet presAssocID="{17AE971A-C5F6-4E4A-A5CD-0E2A53A76346}" presName="comp" presStyleCnt="0"/>
      <dgm:spPr/>
    </dgm:pt>
    <dgm:pt modelId="{1DE2F2E2-C55F-46D4-8390-63EAC4758948}" type="pres">
      <dgm:prSet presAssocID="{17AE971A-C5F6-4E4A-A5CD-0E2A53A76346}" presName="box" presStyleLbl="node1" presStyleIdx="1" presStyleCnt="5"/>
      <dgm:spPr/>
      <dgm:t>
        <a:bodyPr/>
        <a:lstStyle/>
        <a:p>
          <a:endParaRPr lang="en-NZ"/>
        </a:p>
      </dgm:t>
    </dgm:pt>
    <dgm:pt modelId="{25D0264E-3970-4822-81EF-0C9157647090}" type="pres">
      <dgm:prSet presAssocID="{17AE971A-C5F6-4E4A-A5CD-0E2A53A76346}" presName="img" presStyleLbl="fgImgPlace1" presStyleIdx="1" presStyleCnt="5"/>
      <dgm:spPr>
        <a:blipFill rotWithShape="1">
          <a:blip xmlns:r="http://schemas.openxmlformats.org/officeDocument/2006/relationships" r:embed="rId2"/>
          <a:stretch>
            <a:fillRect/>
          </a:stretch>
        </a:blipFill>
      </dgm:spPr>
    </dgm:pt>
    <dgm:pt modelId="{23BA6C9E-72CC-4CEA-B6E2-AA0DE1757096}" type="pres">
      <dgm:prSet presAssocID="{17AE971A-C5F6-4E4A-A5CD-0E2A53A76346}" presName="text" presStyleLbl="node1" presStyleIdx="1" presStyleCnt="5">
        <dgm:presLayoutVars>
          <dgm:bulletEnabled val="1"/>
        </dgm:presLayoutVars>
      </dgm:prSet>
      <dgm:spPr/>
      <dgm:t>
        <a:bodyPr/>
        <a:lstStyle/>
        <a:p>
          <a:endParaRPr lang="en-NZ"/>
        </a:p>
      </dgm:t>
    </dgm:pt>
    <dgm:pt modelId="{5CB44A0D-B72E-41E1-897E-CE46C7F5CA33}" type="pres">
      <dgm:prSet presAssocID="{FCC69D59-9A33-4F6E-954D-F9C65120D1EA}" presName="spacer" presStyleCnt="0"/>
      <dgm:spPr/>
    </dgm:pt>
    <dgm:pt modelId="{1BB62387-D0D5-4E44-8546-CD13DA8B778E}" type="pres">
      <dgm:prSet presAssocID="{F80964D0-0DAF-4FB9-9747-D3E9593FAF65}" presName="comp" presStyleCnt="0"/>
      <dgm:spPr/>
    </dgm:pt>
    <dgm:pt modelId="{ADFC4EA2-1D32-49FB-BE86-CC5E70994061}" type="pres">
      <dgm:prSet presAssocID="{F80964D0-0DAF-4FB9-9747-D3E9593FAF65}" presName="box" presStyleLbl="node1" presStyleIdx="2" presStyleCnt="5"/>
      <dgm:spPr/>
      <dgm:t>
        <a:bodyPr/>
        <a:lstStyle/>
        <a:p>
          <a:endParaRPr lang="en-NZ"/>
        </a:p>
      </dgm:t>
    </dgm:pt>
    <dgm:pt modelId="{FCD1D976-8A05-467C-98D8-9A27E5CC385C}" type="pres">
      <dgm:prSet presAssocID="{F80964D0-0DAF-4FB9-9747-D3E9593FAF65}" presName="img" presStyleLbl="fgImgPlace1" presStyleIdx="2" presStyleCnt="5"/>
      <dgm:spPr>
        <a:blipFill rotWithShape="1">
          <a:blip xmlns:r="http://schemas.openxmlformats.org/officeDocument/2006/relationships" r:embed="rId3"/>
          <a:stretch>
            <a:fillRect/>
          </a:stretch>
        </a:blipFill>
      </dgm:spPr>
    </dgm:pt>
    <dgm:pt modelId="{9D701160-E561-4A88-8156-1B6BEE5B7340}" type="pres">
      <dgm:prSet presAssocID="{F80964D0-0DAF-4FB9-9747-D3E9593FAF65}" presName="text" presStyleLbl="node1" presStyleIdx="2" presStyleCnt="5">
        <dgm:presLayoutVars>
          <dgm:bulletEnabled val="1"/>
        </dgm:presLayoutVars>
      </dgm:prSet>
      <dgm:spPr/>
      <dgm:t>
        <a:bodyPr/>
        <a:lstStyle/>
        <a:p>
          <a:endParaRPr lang="en-NZ"/>
        </a:p>
      </dgm:t>
    </dgm:pt>
    <dgm:pt modelId="{ECAC359B-BF29-4ECF-8680-7CF43DA1D35A}" type="pres">
      <dgm:prSet presAssocID="{51A49CD3-CA55-48AA-A8DC-F77A46CEBBE1}" presName="spacer" presStyleCnt="0"/>
      <dgm:spPr/>
    </dgm:pt>
    <dgm:pt modelId="{7D9600F6-6360-4E8D-97D5-D3AF716593DE}" type="pres">
      <dgm:prSet presAssocID="{F41AC07F-84F1-43F3-A6DC-1E321534F031}" presName="comp" presStyleCnt="0"/>
      <dgm:spPr/>
    </dgm:pt>
    <dgm:pt modelId="{E2F4248B-2328-45C3-96EA-1F6202EEFD6C}" type="pres">
      <dgm:prSet presAssocID="{F41AC07F-84F1-43F3-A6DC-1E321534F031}" presName="box" presStyleLbl="node1" presStyleIdx="3" presStyleCnt="5"/>
      <dgm:spPr/>
      <dgm:t>
        <a:bodyPr/>
        <a:lstStyle/>
        <a:p>
          <a:endParaRPr lang="en-NZ"/>
        </a:p>
      </dgm:t>
    </dgm:pt>
    <dgm:pt modelId="{F78DF9B4-88EA-46C0-8044-31A552D39547}" type="pres">
      <dgm:prSet presAssocID="{F41AC07F-84F1-43F3-A6DC-1E321534F031}" presName="img" presStyleLbl="fgImgPlace1" presStyleIdx="3" presStyleCnt="5"/>
      <dgm:spPr>
        <a:blipFill rotWithShape="1">
          <a:blip xmlns:r="http://schemas.openxmlformats.org/officeDocument/2006/relationships" r:embed="rId4"/>
          <a:stretch>
            <a:fillRect/>
          </a:stretch>
        </a:blipFill>
      </dgm:spPr>
    </dgm:pt>
    <dgm:pt modelId="{A8F68897-439B-4B71-9CDE-D957F88BD2BC}" type="pres">
      <dgm:prSet presAssocID="{F41AC07F-84F1-43F3-A6DC-1E321534F031}" presName="text" presStyleLbl="node1" presStyleIdx="3" presStyleCnt="5">
        <dgm:presLayoutVars>
          <dgm:bulletEnabled val="1"/>
        </dgm:presLayoutVars>
      </dgm:prSet>
      <dgm:spPr/>
      <dgm:t>
        <a:bodyPr/>
        <a:lstStyle/>
        <a:p>
          <a:endParaRPr lang="en-NZ"/>
        </a:p>
      </dgm:t>
    </dgm:pt>
    <dgm:pt modelId="{46CFB196-20EB-480B-B98C-4B7FB6584401}" type="pres">
      <dgm:prSet presAssocID="{4974D2A1-F75A-497C-9B39-C07BFABA2E09}" presName="spacer" presStyleCnt="0"/>
      <dgm:spPr/>
    </dgm:pt>
    <dgm:pt modelId="{34BDD7FD-9847-43DF-9BAD-37837CDB42F1}" type="pres">
      <dgm:prSet presAssocID="{145CFC1A-CC3B-4E2F-9848-0D3BCE57EEFF}" presName="comp" presStyleCnt="0"/>
      <dgm:spPr/>
    </dgm:pt>
    <dgm:pt modelId="{045D6A00-516F-463F-ABF9-8340BEF002FB}" type="pres">
      <dgm:prSet presAssocID="{145CFC1A-CC3B-4E2F-9848-0D3BCE57EEFF}" presName="box" presStyleLbl="node1" presStyleIdx="4" presStyleCnt="5"/>
      <dgm:spPr/>
      <dgm:t>
        <a:bodyPr/>
        <a:lstStyle/>
        <a:p>
          <a:endParaRPr lang="en-NZ"/>
        </a:p>
      </dgm:t>
    </dgm:pt>
    <dgm:pt modelId="{F515D40C-AD18-4232-B4C0-606CB01F2372}" type="pres">
      <dgm:prSet presAssocID="{145CFC1A-CC3B-4E2F-9848-0D3BCE57EEFF}" presName="img" presStyleLbl="fgImgPlace1" presStyleIdx="4" presStyleCnt="5"/>
      <dgm:spPr>
        <a:blipFill rotWithShape="1">
          <a:blip xmlns:r="http://schemas.openxmlformats.org/officeDocument/2006/relationships" r:embed="rId5"/>
          <a:stretch>
            <a:fillRect/>
          </a:stretch>
        </a:blipFill>
      </dgm:spPr>
    </dgm:pt>
    <dgm:pt modelId="{3A0C5C6A-5810-4AFE-8FBB-EC42604F1ABC}" type="pres">
      <dgm:prSet presAssocID="{145CFC1A-CC3B-4E2F-9848-0D3BCE57EEFF}" presName="text" presStyleLbl="node1" presStyleIdx="4" presStyleCnt="5">
        <dgm:presLayoutVars>
          <dgm:bulletEnabled val="1"/>
        </dgm:presLayoutVars>
      </dgm:prSet>
      <dgm:spPr/>
      <dgm:t>
        <a:bodyPr/>
        <a:lstStyle/>
        <a:p>
          <a:endParaRPr lang="en-NZ"/>
        </a:p>
      </dgm:t>
    </dgm:pt>
  </dgm:ptLst>
  <dgm:cxnLst>
    <dgm:cxn modelId="{064A23C9-4D22-4505-A5FE-AFB05F22979B}" srcId="{611DE55E-8DBA-4297-9B5C-F55A8CF26C28}" destId="{145CFC1A-CC3B-4E2F-9848-0D3BCE57EEFF}" srcOrd="4" destOrd="0" parTransId="{3A6A0E9A-348F-4561-A283-1858C0114A3B}" sibTransId="{CFFFC9D0-BAB6-4C4A-A0EE-A69F10BB9634}"/>
    <dgm:cxn modelId="{9C238BD7-C957-45FB-B594-A2870BF62B91}" type="presOf" srcId="{F41AC07F-84F1-43F3-A6DC-1E321534F031}" destId="{A8F68897-439B-4B71-9CDE-D957F88BD2BC}" srcOrd="1" destOrd="0" presId="urn:microsoft.com/office/officeart/2005/8/layout/vList4#2"/>
    <dgm:cxn modelId="{5FB8FC9E-63A5-4557-801C-43F98ADC78AE}" type="presOf" srcId="{145CFC1A-CC3B-4E2F-9848-0D3BCE57EEFF}" destId="{3A0C5C6A-5810-4AFE-8FBB-EC42604F1ABC}" srcOrd="1" destOrd="0" presId="urn:microsoft.com/office/officeart/2005/8/layout/vList4#2"/>
    <dgm:cxn modelId="{9AD5FBAB-4780-4092-BB69-2E1922B9A7FC}" type="presOf" srcId="{DE3A3AEE-629C-4215-9626-6B6760D7365F}" destId="{F93923A5-7DD4-4CA5-841E-81066371E118}" srcOrd="0" destOrd="0" presId="urn:microsoft.com/office/officeart/2005/8/layout/vList4#2"/>
    <dgm:cxn modelId="{830EB1F4-D657-4A98-A4D6-02D969F90AF8}" srcId="{611DE55E-8DBA-4297-9B5C-F55A8CF26C28}" destId="{F80964D0-0DAF-4FB9-9747-D3E9593FAF65}" srcOrd="2" destOrd="0" parTransId="{AF2A1A7C-DE89-4CB9-A7FA-1D14DD6D811B}" sibTransId="{51A49CD3-CA55-48AA-A8DC-F77A46CEBBE1}"/>
    <dgm:cxn modelId="{BAC7CB8A-08CF-4EFB-B05B-6EDFC2A4FBFF}" type="presOf" srcId="{DE3A3AEE-629C-4215-9626-6B6760D7365F}" destId="{43BAA206-4034-4EEF-ACF5-066182A623F4}" srcOrd="1" destOrd="0" presId="urn:microsoft.com/office/officeart/2005/8/layout/vList4#2"/>
    <dgm:cxn modelId="{72AF6AC1-3A23-49EC-8CE4-FB5917BF314A}" srcId="{611DE55E-8DBA-4297-9B5C-F55A8CF26C28}" destId="{DE3A3AEE-629C-4215-9626-6B6760D7365F}" srcOrd="0" destOrd="0" parTransId="{8065CE4F-1FCD-40BF-82D6-DCC2A1220DB6}" sibTransId="{74EFA851-81B9-4884-8815-28C2856A51CC}"/>
    <dgm:cxn modelId="{105D0ED6-5250-4B03-99C9-8C8B7971A683}" type="presOf" srcId="{145CFC1A-CC3B-4E2F-9848-0D3BCE57EEFF}" destId="{045D6A00-516F-463F-ABF9-8340BEF002FB}" srcOrd="0" destOrd="0" presId="urn:microsoft.com/office/officeart/2005/8/layout/vList4#2"/>
    <dgm:cxn modelId="{3593BC10-A4CC-4DF5-803B-F57530098D38}" type="presOf" srcId="{F80964D0-0DAF-4FB9-9747-D3E9593FAF65}" destId="{ADFC4EA2-1D32-49FB-BE86-CC5E70994061}" srcOrd="0" destOrd="0" presId="urn:microsoft.com/office/officeart/2005/8/layout/vList4#2"/>
    <dgm:cxn modelId="{C7A91C8B-C77F-40BD-B095-2A3DFABFEE35}" type="presOf" srcId="{611DE55E-8DBA-4297-9B5C-F55A8CF26C28}" destId="{ECA7A773-4AB5-4FEC-A4F8-CC654E12A982}" srcOrd="0" destOrd="0" presId="urn:microsoft.com/office/officeart/2005/8/layout/vList4#2"/>
    <dgm:cxn modelId="{F2229514-07C8-41B2-AF4C-74812A67FB4D}" type="presOf" srcId="{17AE971A-C5F6-4E4A-A5CD-0E2A53A76346}" destId="{23BA6C9E-72CC-4CEA-B6E2-AA0DE1757096}" srcOrd="1" destOrd="0" presId="urn:microsoft.com/office/officeart/2005/8/layout/vList4#2"/>
    <dgm:cxn modelId="{D89DA199-2C33-4316-8B7A-1AF7EE1AAF0E}" type="presOf" srcId="{F41AC07F-84F1-43F3-A6DC-1E321534F031}" destId="{E2F4248B-2328-45C3-96EA-1F6202EEFD6C}" srcOrd="0" destOrd="0" presId="urn:microsoft.com/office/officeart/2005/8/layout/vList4#2"/>
    <dgm:cxn modelId="{2EDDF260-45CA-4530-98D8-19D628D18798}" type="presOf" srcId="{F80964D0-0DAF-4FB9-9747-D3E9593FAF65}" destId="{9D701160-E561-4A88-8156-1B6BEE5B7340}" srcOrd="1" destOrd="0" presId="urn:microsoft.com/office/officeart/2005/8/layout/vList4#2"/>
    <dgm:cxn modelId="{B3C49C83-EF2A-4DEB-A5D9-CA8E5FF12DAC}" srcId="{611DE55E-8DBA-4297-9B5C-F55A8CF26C28}" destId="{F41AC07F-84F1-43F3-A6DC-1E321534F031}" srcOrd="3" destOrd="0" parTransId="{1922CDF6-063B-4FE1-9D1C-91041BAB055F}" sibTransId="{4974D2A1-F75A-497C-9B39-C07BFABA2E09}"/>
    <dgm:cxn modelId="{F4200A0B-0CB0-4BE5-AE98-A4A690DC5182}" srcId="{611DE55E-8DBA-4297-9B5C-F55A8CF26C28}" destId="{17AE971A-C5F6-4E4A-A5CD-0E2A53A76346}" srcOrd="1" destOrd="0" parTransId="{DEC5D8A0-48D4-448A-B4B0-8B573D1B3B8D}" sibTransId="{FCC69D59-9A33-4F6E-954D-F9C65120D1EA}"/>
    <dgm:cxn modelId="{481318C4-C76C-49B6-981A-B9719A9CB003}" type="presOf" srcId="{17AE971A-C5F6-4E4A-A5CD-0E2A53A76346}" destId="{1DE2F2E2-C55F-46D4-8390-63EAC4758948}" srcOrd="0" destOrd="0" presId="urn:microsoft.com/office/officeart/2005/8/layout/vList4#2"/>
    <dgm:cxn modelId="{FCDE745F-ABF6-42EA-BEF1-AA4088611CF6}" type="presParOf" srcId="{ECA7A773-4AB5-4FEC-A4F8-CC654E12A982}" destId="{A4E2D213-0162-4F14-8A1F-E7C3C010EC61}" srcOrd="0" destOrd="0" presId="urn:microsoft.com/office/officeart/2005/8/layout/vList4#2"/>
    <dgm:cxn modelId="{94D42D90-656A-448A-BA27-44B337ADE038}" type="presParOf" srcId="{A4E2D213-0162-4F14-8A1F-E7C3C010EC61}" destId="{F93923A5-7DD4-4CA5-841E-81066371E118}" srcOrd="0" destOrd="0" presId="urn:microsoft.com/office/officeart/2005/8/layout/vList4#2"/>
    <dgm:cxn modelId="{DDB46A95-10BB-4332-92D4-29744BA56BC5}" type="presParOf" srcId="{A4E2D213-0162-4F14-8A1F-E7C3C010EC61}" destId="{3408EF19-703F-4CAB-B761-66131DB1060D}" srcOrd="1" destOrd="0" presId="urn:microsoft.com/office/officeart/2005/8/layout/vList4#2"/>
    <dgm:cxn modelId="{B81ACC9C-C7B8-4F9C-8D5E-9FE91C92B024}" type="presParOf" srcId="{A4E2D213-0162-4F14-8A1F-E7C3C010EC61}" destId="{43BAA206-4034-4EEF-ACF5-066182A623F4}" srcOrd="2" destOrd="0" presId="urn:microsoft.com/office/officeart/2005/8/layout/vList4#2"/>
    <dgm:cxn modelId="{6EBE08CB-F616-4F98-BDE5-0EFDAF73DB6B}" type="presParOf" srcId="{ECA7A773-4AB5-4FEC-A4F8-CC654E12A982}" destId="{D4F9E2B1-FF6B-4037-B11A-F47FF2706B9A}" srcOrd="1" destOrd="0" presId="urn:microsoft.com/office/officeart/2005/8/layout/vList4#2"/>
    <dgm:cxn modelId="{D9C71C1B-E00A-46AA-A37C-5E728A842F0C}" type="presParOf" srcId="{ECA7A773-4AB5-4FEC-A4F8-CC654E12A982}" destId="{F09A1AC0-73D6-4C4A-A13B-EE9C9701E8B0}" srcOrd="2" destOrd="0" presId="urn:microsoft.com/office/officeart/2005/8/layout/vList4#2"/>
    <dgm:cxn modelId="{83DF17FD-FA6B-4650-9985-AE6DD2CCCD16}" type="presParOf" srcId="{F09A1AC0-73D6-4C4A-A13B-EE9C9701E8B0}" destId="{1DE2F2E2-C55F-46D4-8390-63EAC4758948}" srcOrd="0" destOrd="0" presId="urn:microsoft.com/office/officeart/2005/8/layout/vList4#2"/>
    <dgm:cxn modelId="{B4ACBE80-05B2-4706-B6E2-0690D847909D}" type="presParOf" srcId="{F09A1AC0-73D6-4C4A-A13B-EE9C9701E8B0}" destId="{25D0264E-3970-4822-81EF-0C9157647090}" srcOrd="1" destOrd="0" presId="urn:microsoft.com/office/officeart/2005/8/layout/vList4#2"/>
    <dgm:cxn modelId="{2214E02D-CD2E-4505-98E1-5CCA95B8BD6E}" type="presParOf" srcId="{F09A1AC0-73D6-4C4A-A13B-EE9C9701E8B0}" destId="{23BA6C9E-72CC-4CEA-B6E2-AA0DE1757096}" srcOrd="2" destOrd="0" presId="urn:microsoft.com/office/officeart/2005/8/layout/vList4#2"/>
    <dgm:cxn modelId="{51E6DFF8-E053-4815-AA6E-324E398912F9}" type="presParOf" srcId="{ECA7A773-4AB5-4FEC-A4F8-CC654E12A982}" destId="{5CB44A0D-B72E-41E1-897E-CE46C7F5CA33}" srcOrd="3" destOrd="0" presId="urn:microsoft.com/office/officeart/2005/8/layout/vList4#2"/>
    <dgm:cxn modelId="{FA69289E-7C7C-45FB-9843-A1F8B29611D2}" type="presParOf" srcId="{ECA7A773-4AB5-4FEC-A4F8-CC654E12A982}" destId="{1BB62387-D0D5-4E44-8546-CD13DA8B778E}" srcOrd="4" destOrd="0" presId="urn:microsoft.com/office/officeart/2005/8/layout/vList4#2"/>
    <dgm:cxn modelId="{8B998A1B-DAC5-42AA-AC4F-D5870191A352}" type="presParOf" srcId="{1BB62387-D0D5-4E44-8546-CD13DA8B778E}" destId="{ADFC4EA2-1D32-49FB-BE86-CC5E70994061}" srcOrd="0" destOrd="0" presId="urn:microsoft.com/office/officeart/2005/8/layout/vList4#2"/>
    <dgm:cxn modelId="{7C910682-E9CD-40A0-8CA9-EF1A2CD37E41}" type="presParOf" srcId="{1BB62387-D0D5-4E44-8546-CD13DA8B778E}" destId="{FCD1D976-8A05-467C-98D8-9A27E5CC385C}" srcOrd="1" destOrd="0" presId="urn:microsoft.com/office/officeart/2005/8/layout/vList4#2"/>
    <dgm:cxn modelId="{9F1A3731-E56F-40F2-86F1-16F44A5F279D}" type="presParOf" srcId="{1BB62387-D0D5-4E44-8546-CD13DA8B778E}" destId="{9D701160-E561-4A88-8156-1B6BEE5B7340}" srcOrd="2" destOrd="0" presId="urn:microsoft.com/office/officeart/2005/8/layout/vList4#2"/>
    <dgm:cxn modelId="{FAE455F2-27EE-4267-9641-4F4E4A2C4327}" type="presParOf" srcId="{ECA7A773-4AB5-4FEC-A4F8-CC654E12A982}" destId="{ECAC359B-BF29-4ECF-8680-7CF43DA1D35A}" srcOrd="5" destOrd="0" presId="urn:microsoft.com/office/officeart/2005/8/layout/vList4#2"/>
    <dgm:cxn modelId="{20187F17-B643-4624-8EA9-0AD1720BFFB6}" type="presParOf" srcId="{ECA7A773-4AB5-4FEC-A4F8-CC654E12A982}" destId="{7D9600F6-6360-4E8D-97D5-D3AF716593DE}" srcOrd="6" destOrd="0" presId="urn:microsoft.com/office/officeart/2005/8/layout/vList4#2"/>
    <dgm:cxn modelId="{DDD95C20-079A-4911-B1DA-669CFA0AFD4C}" type="presParOf" srcId="{7D9600F6-6360-4E8D-97D5-D3AF716593DE}" destId="{E2F4248B-2328-45C3-96EA-1F6202EEFD6C}" srcOrd="0" destOrd="0" presId="urn:microsoft.com/office/officeart/2005/8/layout/vList4#2"/>
    <dgm:cxn modelId="{B8C81EB8-7EF8-499F-B603-774D62DDAE6D}" type="presParOf" srcId="{7D9600F6-6360-4E8D-97D5-D3AF716593DE}" destId="{F78DF9B4-88EA-46C0-8044-31A552D39547}" srcOrd="1" destOrd="0" presId="urn:microsoft.com/office/officeart/2005/8/layout/vList4#2"/>
    <dgm:cxn modelId="{DC7F72BD-5EE7-4B63-9825-68A333B4D92F}" type="presParOf" srcId="{7D9600F6-6360-4E8D-97D5-D3AF716593DE}" destId="{A8F68897-439B-4B71-9CDE-D957F88BD2BC}" srcOrd="2" destOrd="0" presId="urn:microsoft.com/office/officeart/2005/8/layout/vList4#2"/>
    <dgm:cxn modelId="{D037CD1F-9BA9-44A8-BB73-6CDBE84976E8}" type="presParOf" srcId="{ECA7A773-4AB5-4FEC-A4F8-CC654E12A982}" destId="{46CFB196-20EB-480B-B98C-4B7FB6584401}" srcOrd="7" destOrd="0" presId="urn:microsoft.com/office/officeart/2005/8/layout/vList4#2"/>
    <dgm:cxn modelId="{B96599A2-314B-49F8-B2CD-53B5A0BCDC6D}" type="presParOf" srcId="{ECA7A773-4AB5-4FEC-A4F8-CC654E12A982}" destId="{34BDD7FD-9847-43DF-9BAD-37837CDB42F1}" srcOrd="8" destOrd="0" presId="urn:microsoft.com/office/officeart/2005/8/layout/vList4#2"/>
    <dgm:cxn modelId="{8C6A2809-8B7D-418C-9D19-83E9873FF375}" type="presParOf" srcId="{34BDD7FD-9847-43DF-9BAD-37837CDB42F1}" destId="{045D6A00-516F-463F-ABF9-8340BEF002FB}" srcOrd="0" destOrd="0" presId="urn:microsoft.com/office/officeart/2005/8/layout/vList4#2"/>
    <dgm:cxn modelId="{86D097AE-8944-45D7-AA35-6B4FD751D295}" type="presParOf" srcId="{34BDD7FD-9847-43DF-9BAD-37837CDB42F1}" destId="{F515D40C-AD18-4232-B4C0-606CB01F2372}" srcOrd="1" destOrd="0" presId="urn:microsoft.com/office/officeart/2005/8/layout/vList4#2"/>
    <dgm:cxn modelId="{365294B8-321A-4269-9ABD-4A79F3365D62}" type="presParOf" srcId="{34BDD7FD-9847-43DF-9BAD-37837CDB42F1}" destId="{3A0C5C6A-5810-4AFE-8FBB-EC42604F1ABC}" srcOrd="2" destOrd="0" presId="urn:microsoft.com/office/officeart/2005/8/layout/vList4#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2">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EDD7808-D8C9-4229-9748-71D2709E4758}" type="datetimeFigureOut">
              <a:rPr lang="en-NZ" smtClean="0"/>
              <a:pPr/>
              <a:t>29/06/2016</a:t>
            </a:fld>
            <a:endParaRPr lang="en-NZ"/>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C16A1A8-9EEF-49BF-B403-AC74C7C6AF7B}" type="slidenum">
              <a:rPr lang="en-NZ" smtClean="0"/>
              <a:pPr/>
              <a:t>‹#›</a:t>
            </a:fld>
            <a:endParaRPr lang="en-NZ"/>
          </a:p>
        </p:txBody>
      </p:sp>
    </p:spTree>
    <p:extLst>
      <p:ext uri="{BB962C8B-B14F-4D97-AF65-F5344CB8AC3E}">
        <p14:creationId xmlns:p14="http://schemas.microsoft.com/office/powerpoint/2010/main" val="3093443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6FF8AF0-272F-4796-91B7-1BB8377E7D5E}" type="datetimeFigureOut">
              <a:rPr lang="en-NZ" smtClean="0"/>
              <a:pPr/>
              <a:t>29/06/2016</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CE2F5DD-64FC-43E9-A9A4-153628D38348}" type="slidenum">
              <a:rPr lang="en-NZ" smtClean="0"/>
              <a:pPr/>
              <a:t>‹#›</a:t>
            </a:fld>
            <a:endParaRPr lang="en-NZ"/>
          </a:p>
        </p:txBody>
      </p:sp>
    </p:spTree>
    <p:extLst>
      <p:ext uri="{BB962C8B-B14F-4D97-AF65-F5344CB8AC3E}">
        <p14:creationId xmlns:p14="http://schemas.microsoft.com/office/powerpoint/2010/main" val="2325540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1</a:t>
            </a:fld>
            <a:endParaRPr lang="en-NZ"/>
          </a:p>
        </p:txBody>
      </p:sp>
    </p:spTree>
    <p:extLst>
      <p:ext uri="{BB962C8B-B14F-4D97-AF65-F5344CB8AC3E}">
        <p14:creationId xmlns:p14="http://schemas.microsoft.com/office/powerpoint/2010/main" val="1838380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u="none" dirty="0" smtClean="0"/>
              <a:t>Note: on the website you can download the A3 ISR on </a:t>
            </a:r>
            <a:r>
              <a:rPr lang="en-NZ" u="none" smtClean="0"/>
              <a:t>a page</a:t>
            </a:r>
            <a:endParaRPr lang="en-NZ" u="none"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10</a:t>
            </a:fld>
            <a:endParaRPr lang="en-NZ"/>
          </a:p>
        </p:txBody>
      </p:sp>
    </p:spTree>
    <p:extLst>
      <p:ext uri="{BB962C8B-B14F-4D97-AF65-F5344CB8AC3E}">
        <p14:creationId xmlns:p14="http://schemas.microsoft.com/office/powerpoint/2010/main" val="2465997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The Integrated Safety Response (ISR) to Family Violence is a police-led multi-agency project, and the development and implementation of the model has involved Police, CYF, MSD, Justice, ACC, CDHB, Ministry of Health, Iwi, Education, Te Puni Kokiri and a large number of regional NGOs and victim advocacy services. ISR represents a truly multi-agency and community response to family violence. </a:t>
            </a:r>
          </a:p>
          <a:p>
            <a:endParaRPr lang="en-NZ" dirty="0" smtClean="0"/>
          </a:p>
          <a:p>
            <a:r>
              <a:rPr lang="en-NZ" dirty="0" smtClean="0"/>
              <a:t>ISR is part of the wider Ministerial</a:t>
            </a:r>
            <a:r>
              <a:rPr lang="en-NZ" baseline="0" dirty="0" smtClean="0"/>
              <a:t> Group for Family Violence and Sexual Violence work programme. Other parts of the programme include workforce development, a family violence risk assessment and management framework and consolidating functional leadership in the primary prevention and perpetrator service areas.</a:t>
            </a:r>
            <a:endParaRPr lang="en-NZ" dirty="0" smtClean="0"/>
          </a:p>
          <a:p>
            <a:endParaRPr lang="en-NZ" dirty="0" smtClean="0"/>
          </a:p>
          <a:p>
            <a:r>
              <a:rPr lang="en-NZ" dirty="0" smtClean="0"/>
              <a:t>ISR </a:t>
            </a:r>
            <a:r>
              <a:rPr lang="en-NZ" baseline="0" dirty="0" smtClean="0"/>
              <a:t>is the multi-agency response and safety planning system to respond to violence within families. It will replace the existing FVIARS system in the areas that it is piloted. Like FVIARS, ISR will accept referrals from Police. It will also accept referrals from Corrections for offenders pending release from Prison who are identified as being at high risk of perpetrating family violence, and who will be living in the pilot coverage area. </a:t>
            </a:r>
          </a:p>
          <a:p>
            <a:endParaRPr lang="en-NZ" baseline="0" dirty="0" smtClean="0"/>
          </a:p>
          <a:p>
            <a:r>
              <a:rPr lang="en-NZ" baseline="0" dirty="0" smtClean="0"/>
              <a:t>During the period of the pilot, one ISR team will cover the areas of Christchurch, North Canterbury and the Selwyn district. This will replace the existing FVIARS and Round Table responses operating in these areas. </a:t>
            </a:r>
          </a:p>
          <a:p>
            <a:r>
              <a:rPr lang="en-NZ" baseline="0" dirty="0" smtClean="0"/>
              <a:t/>
            </a:r>
            <a:br>
              <a:rPr lang="en-NZ" baseline="0" dirty="0" smtClean="0"/>
            </a:br>
            <a:r>
              <a:rPr lang="en-NZ" baseline="0" dirty="0" smtClean="0"/>
              <a:t>Some ISR staff, e.g. Child, Youth and Family staff, will base themselves at the Christchurch Central Police station for the duration of the pilot. </a:t>
            </a:r>
            <a:endParaRPr lang="en-NZ"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2</a:t>
            </a:fld>
            <a:endParaRPr lang="en-NZ"/>
          </a:p>
        </p:txBody>
      </p:sp>
    </p:spTree>
    <p:extLst>
      <p:ext uri="{BB962C8B-B14F-4D97-AF65-F5344CB8AC3E}">
        <p14:creationId xmlns:p14="http://schemas.microsoft.com/office/powerpoint/2010/main" val="2616545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NZ" sz="1200" kern="1200" dirty="0" smtClean="0">
                <a:solidFill>
                  <a:schemeClr val="tx1"/>
                </a:solidFill>
                <a:effectLst/>
                <a:latin typeface="+mn-lt"/>
                <a:ea typeface="+mn-ea"/>
                <a:cs typeface="+mn-cs"/>
              </a:rPr>
              <a:t>Family violence causes significant and widespread harm to families.  ISR</a:t>
            </a:r>
            <a:r>
              <a:rPr lang="en-NZ" sz="1200" kern="1200" baseline="0" dirty="0" smtClean="0">
                <a:solidFill>
                  <a:schemeClr val="tx1"/>
                </a:solidFill>
                <a:effectLst/>
                <a:latin typeface="+mn-lt"/>
                <a:ea typeface="+mn-ea"/>
                <a:cs typeface="+mn-cs"/>
              </a:rPr>
              <a:t> is about </a:t>
            </a:r>
            <a:r>
              <a:rPr lang="en-NZ" sz="1200" kern="1200" dirty="0" smtClean="0">
                <a:solidFill>
                  <a:schemeClr val="tx1"/>
                </a:solidFill>
                <a:effectLst/>
                <a:latin typeface="+mn-lt"/>
                <a:ea typeface="+mn-ea"/>
                <a:cs typeface="+mn-cs"/>
              </a:rPr>
              <a:t>working with our partners, both in government and in the community, to reduce and prevent violence in families, and protect children and young people from the harm it causes and to support them heal.</a:t>
            </a:r>
          </a:p>
          <a:p>
            <a:pPr lvl="0"/>
            <a:endParaRPr lang="en-NZ" sz="1200" kern="1200" dirty="0" smtClean="0">
              <a:solidFill>
                <a:schemeClr val="tx1"/>
              </a:solidFill>
              <a:effectLst/>
              <a:latin typeface="+mn-lt"/>
              <a:ea typeface="+mn-ea"/>
              <a:cs typeface="+mn-cs"/>
            </a:endParaRPr>
          </a:p>
          <a:p>
            <a:pPr lvl="0"/>
            <a:r>
              <a:rPr lang="en-NZ" sz="1200" kern="1200" dirty="0" smtClean="0">
                <a:solidFill>
                  <a:schemeClr val="tx1"/>
                </a:solidFill>
                <a:effectLst/>
                <a:latin typeface="+mn-lt"/>
                <a:ea typeface="+mn-ea"/>
                <a:cs typeface="+mn-cs"/>
              </a:rPr>
              <a:t>Family violence is about cumulative harm. Repeated exposure to violence, especially involving loved ones, creates chronic stress, which strengthens neural pathways associated with anxiety and fear, while other parts of the brain become under-developed. Over time, these effects can cause permanent change (Cumulative Harm: A Conception Overview, Victoria Government, 2007). </a:t>
            </a:r>
          </a:p>
          <a:p>
            <a:pPr lvl="0"/>
            <a:endParaRPr lang="en-NZ" sz="1200" kern="1200" dirty="0" smtClean="0">
              <a:solidFill>
                <a:schemeClr val="tx1"/>
              </a:solidFill>
              <a:effectLst/>
              <a:latin typeface="+mn-lt"/>
              <a:ea typeface="+mn-ea"/>
              <a:cs typeface="+mn-cs"/>
            </a:endParaRPr>
          </a:p>
          <a:p>
            <a:pPr lvl="0"/>
            <a:r>
              <a:rPr lang="en-NZ" sz="1200" kern="1200" dirty="0" smtClean="0">
                <a:solidFill>
                  <a:schemeClr val="tx1"/>
                </a:solidFill>
                <a:effectLst/>
                <a:latin typeface="+mn-lt"/>
                <a:ea typeface="+mn-ea"/>
                <a:cs typeface="+mn-cs"/>
              </a:rPr>
              <a:t>Children exposed to family violence throughout their childhood are more likely to become involved in abusive and violent adult relationships; sometimes in families we call this intergenerational violence. </a:t>
            </a:r>
          </a:p>
          <a:p>
            <a:endParaRPr lang="en-NZ"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3</a:t>
            </a:fld>
            <a:endParaRPr lang="en-NZ"/>
          </a:p>
        </p:txBody>
      </p:sp>
    </p:spTree>
    <p:extLst>
      <p:ext uri="{BB962C8B-B14F-4D97-AF65-F5344CB8AC3E}">
        <p14:creationId xmlns:p14="http://schemas.microsoft.com/office/powerpoint/2010/main" val="1907512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4</a:t>
            </a:fld>
            <a:endParaRPr lang="en-NZ"/>
          </a:p>
        </p:txBody>
      </p:sp>
    </p:spTree>
    <p:extLst>
      <p:ext uri="{BB962C8B-B14F-4D97-AF65-F5344CB8AC3E}">
        <p14:creationId xmlns:p14="http://schemas.microsoft.com/office/powerpoint/2010/main" val="1907512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Family</a:t>
            </a:r>
            <a:r>
              <a:rPr lang="en-NZ" baseline="0" dirty="0" smtClean="0"/>
              <a:t> Violence episodes reported to Police and high risk, family violence prison releases are referred to the daily Safety Assessment Meeting (SAM).</a:t>
            </a:r>
          </a:p>
          <a:p>
            <a:endParaRPr lang="en-NZ" baseline="0" dirty="0" smtClean="0"/>
          </a:p>
          <a:p>
            <a:r>
              <a:rPr lang="en-NZ" baseline="0" dirty="0" smtClean="0"/>
              <a:t>High risk cases are referred to an Independent Victim Advocate and are supported by the SAM agencies and a wider set of agencies that meet weekly for Intensive Case Management.</a:t>
            </a:r>
          </a:p>
          <a:p>
            <a:endParaRPr lang="en-NZ" baseline="0" dirty="0" smtClean="0"/>
          </a:p>
          <a:p>
            <a:r>
              <a:rPr lang="en-NZ" baseline="0" dirty="0" smtClean="0"/>
              <a:t>In addition to these two forums, operational managers will meet monthly to address issues and risks, such as overdue tasks, resource requirements.</a:t>
            </a:r>
          </a:p>
          <a:p>
            <a:endParaRPr lang="en-NZ" baseline="0" dirty="0" smtClean="0"/>
          </a:p>
          <a:p>
            <a:r>
              <a:rPr lang="en-NZ" baseline="0" dirty="0" smtClean="0"/>
              <a:t>Every two months the local Government Group will meet to oversee the pilot and consider trends and area-wide issues.</a:t>
            </a:r>
            <a:endParaRPr lang="en-NZ"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5</a:t>
            </a:fld>
            <a:endParaRPr lang="en-NZ"/>
          </a:p>
        </p:txBody>
      </p:sp>
    </p:spTree>
    <p:extLst>
      <p:ext uri="{BB962C8B-B14F-4D97-AF65-F5344CB8AC3E}">
        <p14:creationId xmlns:p14="http://schemas.microsoft.com/office/powerpoint/2010/main" val="1094736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6</a:t>
            </a:fld>
            <a:endParaRPr lang="en-NZ"/>
          </a:p>
        </p:txBody>
      </p:sp>
    </p:spTree>
    <p:extLst>
      <p:ext uri="{BB962C8B-B14F-4D97-AF65-F5344CB8AC3E}">
        <p14:creationId xmlns:p14="http://schemas.microsoft.com/office/powerpoint/2010/main" val="3285110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 </a:t>
            </a:r>
          </a:p>
          <a:p>
            <a:r>
              <a:rPr lang="en-NZ" sz="1200" u="sng" kern="1200" dirty="0" smtClean="0">
                <a:solidFill>
                  <a:schemeClr val="tx1"/>
                </a:solidFill>
                <a:effectLst/>
                <a:latin typeface="+mn-lt"/>
                <a:ea typeface="+mn-ea"/>
                <a:cs typeface="+mn-cs"/>
              </a:rPr>
              <a:t>A response to every reported</a:t>
            </a:r>
            <a:r>
              <a:rPr lang="en-NZ" sz="1200" u="sng" kern="1200" baseline="0" dirty="0" smtClean="0">
                <a:solidFill>
                  <a:schemeClr val="tx1"/>
                </a:solidFill>
                <a:effectLst/>
                <a:latin typeface="+mn-lt"/>
                <a:ea typeface="+mn-ea"/>
                <a:cs typeface="+mn-cs"/>
              </a:rPr>
              <a:t> e</a:t>
            </a:r>
            <a:r>
              <a:rPr lang="en-NZ" sz="1200" u="sng" kern="1200" dirty="0" smtClean="0">
                <a:solidFill>
                  <a:schemeClr val="tx1"/>
                </a:solidFill>
                <a:effectLst/>
                <a:latin typeface="+mn-lt"/>
                <a:ea typeface="+mn-ea"/>
                <a:cs typeface="+mn-cs"/>
              </a:rPr>
              <a:t>pisode:</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Every referral to ISR (from Police or Corrections) will receive a response. The response will be shaped by the level of assessed risk, and by the needs of those involved. </a:t>
            </a:r>
          </a:p>
          <a:p>
            <a:endParaRPr lang="en-NZ" sz="1200" u="sng"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Daily safety assessment meetings</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Safety Assessment Meetings (SAM) to assess risk and develop a response (Family Safety Plan) will be held at least every week day. Once the pilot is established, the possibility of moving to a 7 day model will be explored. </a:t>
            </a:r>
          </a:p>
          <a:p>
            <a:r>
              <a:rPr lang="en-NZ" sz="1200" kern="1200" dirty="0" smtClean="0">
                <a:solidFill>
                  <a:schemeClr val="tx1"/>
                </a:solidFill>
                <a:effectLst/>
                <a:latin typeface="+mn-lt"/>
                <a:ea typeface="+mn-ea"/>
                <a:cs typeface="+mn-cs"/>
              </a:rPr>
              <a:t>SAM meetings will be attended by CYF, Police, Probation, Iwi, CDHB, an NGO Coordinator, the Operations Manager and the ISR Administrator. </a:t>
            </a:r>
          </a:p>
          <a:p>
            <a:endParaRPr lang="en-NZ" sz="1200" u="sng"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Dedicated support, coordination and oversight roles</a:t>
            </a:r>
            <a:r>
              <a:rPr lang="en-NZ" sz="1200" u="none" kern="1200" baseline="0" dirty="0" smtClean="0">
                <a:solidFill>
                  <a:schemeClr val="tx1"/>
                </a:solidFill>
                <a:effectLst/>
                <a:latin typeface="+mn-lt"/>
                <a:ea typeface="+mn-ea"/>
                <a:cs typeface="+mn-cs"/>
              </a:rPr>
              <a:t> </a:t>
            </a:r>
            <a:r>
              <a:rPr lang="en-NZ" sz="1200" kern="1200" dirty="0" smtClean="0">
                <a:solidFill>
                  <a:schemeClr val="tx1"/>
                </a:solidFill>
                <a:effectLst/>
                <a:latin typeface="+mn-lt"/>
                <a:ea typeface="+mn-ea"/>
                <a:cs typeface="+mn-cs"/>
              </a:rPr>
              <a:t>The model incorporates a number of core dedicated roles. </a:t>
            </a: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A </a:t>
            </a:r>
            <a:r>
              <a:rPr lang="en-NZ" sz="1200" i="1" kern="1200" dirty="0" smtClean="0">
                <a:solidFill>
                  <a:schemeClr val="tx1"/>
                </a:solidFill>
                <a:effectLst/>
                <a:latin typeface="+mn-lt"/>
                <a:ea typeface="+mn-ea"/>
                <a:cs typeface="+mn-cs"/>
              </a:rPr>
              <a:t>Regional Director </a:t>
            </a:r>
            <a:r>
              <a:rPr lang="en-NZ" sz="1200" kern="1200" dirty="0" smtClean="0">
                <a:solidFill>
                  <a:schemeClr val="tx1"/>
                </a:solidFill>
                <a:effectLst/>
                <a:latin typeface="+mn-lt"/>
                <a:ea typeface="+mn-ea"/>
                <a:cs typeface="+mn-cs"/>
              </a:rPr>
              <a:t>will be responsible for strategic oversight, for understanding the needs of families and communities and for working with governance and the wider family violence response sector to meet identified needs. </a:t>
            </a:r>
          </a:p>
          <a:p>
            <a:endParaRPr lang="en-NZ" sz="1200" kern="1200" dirty="0" smtClean="0">
              <a:solidFill>
                <a:schemeClr val="tx1"/>
              </a:solidFill>
              <a:effectLst/>
              <a:latin typeface="+mn-lt"/>
              <a:ea typeface="+mn-ea"/>
              <a:cs typeface="+mn-cs"/>
            </a:endParaRPr>
          </a:p>
          <a:p>
            <a:r>
              <a:rPr lang="en-NZ" sz="1200" i="0" kern="1200" dirty="0" smtClean="0">
                <a:solidFill>
                  <a:schemeClr val="tx1"/>
                </a:solidFill>
                <a:effectLst/>
                <a:latin typeface="+mn-lt"/>
                <a:ea typeface="+mn-ea"/>
                <a:cs typeface="+mn-cs"/>
              </a:rPr>
              <a:t>An</a:t>
            </a:r>
            <a:r>
              <a:rPr lang="en-NZ" sz="1200" i="0" kern="1200" baseline="0" dirty="0" smtClean="0">
                <a:solidFill>
                  <a:schemeClr val="tx1"/>
                </a:solidFill>
                <a:effectLst/>
                <a:latin typeface="+mn-lt"/>
                <a:ea typeface="+mn-ea"/>
                <a:cs typeface="+mn-cs"/>
              </a:rPr>
              <a:t> </a:t>
            </a:r>
            <a:r>
              <a:rPr lang="en-NZ" sz="1200" i="1" kern="1200" baseline="0" dirty="0" smtClean="0">
                <a:solidFill>
                  <a:schemeClr val="tx1"/>
                </a:solidFill>
                <a:effectLst/>
                <a:latin typeface="+mn-lt"/>
                <a:ea typeface="+mn-ea"/>
                <a:cs typeface="+mn-cs"/>
              </a:rPr>
              <a:t>Operations Manager</a:t>
            </a:r>
            <a:r>
              <a:rPr lang="en-NZ" sz="1200" i="1" kern="1200" dirty="0" smtClean="0">
                <a:solidFill>
                  <a:schemeClr val="tx1"/>
                </a:solidFill>
                <a:effectLst/>
                <a:latin typeface="+mn-lt"/>
                <a:ea typeface="+mn-ea"/>
                <a:cs typeface="+mn-cs"/>
              </a:rPr>
              <a:t> </a:t>
            </a:r>
            <a:r>
              <a:rPr lang="en-NZ" sz="1200" kern="1200" dirty="0" smtClean="0">
                <a:solidFill>
                  <a:schemeClr val="tx1"/>
                </a:solidFill>
                <a:effectLst/>
                <a:latin typeface="+mn-lt"/>
                <a:ea typeface="+mn-ea"/>
                <a:cs typeface="+mn-cs"/>
              </a:rPr>
              <a:t>will be responsible for coordinating and managing the day to day operations of the ISR model, and for facilitating SAMs.</a:t>
            </a: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A </a:t>
            </a:r>
            <a:r>
              <a:rPr lang="en-NZ" sz="1200" i="1" kern="1200" dirty="0" smtClean="0">
                <a:solidFill>
                  <a:schemeClr val="tx1"/>
                </a:solidFill>
                <a:effectLst/>
                <a:latin typeface="+mn-lt"/>
                <a:ea typeface="+mn-ea"/>
                <a:cs typeface="+mn-cs"/>
              </a:rPr>
              <a:t>NGO Coordinator </a:t>
            </a:r>
            <a:r>
              <a:rPr lang="en-NZ" sz="1200" kern="1200" dirty="0" smtClean="0">
                <a:solidFill>
                  <a:schemeClr val="tx1"/>
                </a:solidFill>
                <a:effectLst/>
                <a:latin typeface="+mn-lt"/>
                <a:ea typeface="+mn-ea"/>
                <a:cs typeface="+mn-cs"/>
              </a:rPr>
              <a:t>will be responsible for interfacing between ISR and NGOs, for relationship management, for ensuring allocated tasks are provided </a:t>
            </a:r>
          </a:p>
          <a:p>
            <a:r>
              <a:rPr lang="en-NZ" sz="1200" kern="1200" dirty="0" smtClean="0">
                <a:solidFill>
                  <a:schemeClr val="tx1"/>
                </a:solidFill>
                <a:effectLst/>
                <a:latin typeface="+mn-lt"/>
                <a:ea typeface="+mn-ea"/>
                <a:cs typeface="+mn-cs"/>
              </a:rPr>
              <a:t>to the right service providers, and for working with the Director to identify service gaps.</a:t>
            </a: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An </a:t>
            </a:r>
            <a:r>
              <a:rPr lang="en-NZ" sz="1200" i="1" kern="1200" dirty="0" smtClean="0">
                <a:solidFill>
                  <a:schemeClr val="tx1"/>
                </a:solidFill>
                <a:effectLst/>
                <a:latin typeface="+mn-lt"/>
                <a:ea typeface="+mn-ea"/>
                <a:cs typeface="+mn-cs"/>
              </a:rPr>
              <a:t>Administrator </a:t>
            </a:r>
            <a:r>
              <a:rPr lang="en-NZ" sz="1200" kern="1200" dirty="0" smtClean="0">
                <a:solidFill>
                  <a:schemeClr val="tx1"/>
                </a:solidFill>
                <a:effectLst/>
                <a:latin typeface="+mn-lt"/>
                <a:ea typeface="+mn-ea"/>
                <a:cs typeface="+mn-cs"/>
              </a:rPr>
              <a:t>will be responsible for entering intakes into the system from Police and Corrections, for recording Family Safety Plans during SAM meetings, for managing the Case Management Solution, and for developing reports for the Director and Governance. </a:t>
            </a:r>
          </a:p>
          <a:p>
            <a:endParaRPr lang="en-NZ" sz="1200" u="sng"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Independent Victim Specialist and Perpetrator Outreach Services</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Two Independent Victim Specialists (IVS) and a Perpetrator Outreach Service will support victims, help keep them safe and provide essential services to perpetrators in high risk cases, particularly in areas where service gaps have been identified. </a:t>
            </a:r>
          </a:p>
          <a:p>
            <a:r>
              <a:rPr lang="en-NZ" sz="1200" kern="1200" dirty="0" smtClean="0">
                <a:solidFill>
                  <a:schemeClr val="tx1"/>
                </a:solidFill>
                <a:effectLst/>
                <a:latin typeface="+mn-lt"/>
                <a:ea typeface="+mn-ea"/>
                <a:cs typeface="+mn-cs"/>
              </a:rPr>
              <a:t>AVIVA in partnership with He Waka</a:t>
            </a:r>
            <a:r>
              <a:rPr lang="en-NZ" sz="1200" kern="1200" baseline="0" dirty="0" smtClean="0">
                <a:solidFill>
                  <a:schemeClr val="tx1"/>
                </a:solidFill>
                <a:effectLst/>
                <a:latin typeface="+mn-lt"/>
                <a:ea typeface="+mn-ea"/>
                <a:cs typeface="+mn-cs"/>
              </a:rPr>
              <a:t> Tapu </a:t>
            </a:r>
            <a:r>
              <a:rPr lang="en-NZ" sz="1200" kern="1200" dirty="0" smtClean="0">
                <a:solidFill>
                  <a:schemeClr val="tx1"/>
                </a:solidFill>
                <a:effectLst/>
                <a:latin typeface="+mn-lt"/>
                <a:ea typeface="+mn-ea"/>
                <a:cs typeface="+mn-cs"/>
              </a:rPr>
              <a:t>has been contracted to provide these services for the duration of the Christchurch pilot.</a:t>
            </a:r>
          </a:p>
          <a:p>
            <a:endParaRPr lang="en-NZ" sz="1200" u="sng"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2</a:t>
            </a:r>
            <a:r>
              <a:rPr lang="en-NZ" sz="1200" u="sng" kern="1200" baseline="30000" dirty="0" smtClean="0">
                <a:solidFill>
                  <a:schemeClr val="tx1"/>
                </a:solidFill>
                <a:effectLst/>
                <a:latin typeface="+mn-lt"/>
                <a:ea typeface="+mn-ea"/>
                <a:cs typeface="+mn-cs"/>
              </a:rPr>
              <a:t>nd</a:t>
            </a:r>
            <a:r>
              <a:rPr lang="en-NZ" sz="1200" u="sng" kern="1200" dirty="0" smtClean="0">
                <a:solidFill>
                  <a:schemeClr val="tx1"/>
                </a:solidFill>
                <a:effectLst/>
                <a:latin typeface="+mn-lt"/>
                <a:ea typeface="+mn-ea"/>
                <a:cs typeface="+mn-cs"/>
              </a:rPr>
              <a:t> level intensive response for high risk cases</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A small number of cases identified as high risk will move into the Intensive Case Management (ICM) process. This involves more intensive support, the engagement of the IVS and the Perpetrator Outreach services, and is coordinated through weekly ICM meetings that involve SAM participants in addition to others such as Justice, Work and Income, ACC and Education on an as needed basis. </a:t>
            </a:r>
          </a:p>
          <a:p>
            <a:endParaRPr lang="en-NZ" sz="1200" u="sng"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Evidence based risk assessment framework</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The quality and consistency of decision making at SAM and ICM will be supported by an ISR risk assessment framework and guide. </a:t>
            </a:r>
          </a:p>
          <a:p>
            <a:endParaRPr lang="en-NZ" sz="1200" u="sng"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Joint training and on-going professional development</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All core ISR roles will participate in more than eight full days of specialist training, some of which is open to a wider group of people involved in ISR in different capacities. On-going training will be provided and will be tailored to development needs identified during the pilot.</a:t>
            </a:r>
          </a:p>
          <a:p>
            <a:endParaRPr lang="en-NZ" sz="1200" u="sng"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Information sharing and privacy resources</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ISR participants will be provided with information sharing and privacy training, and a number of privacy and information sharing resources will be used to promote purposeful and effective information sharing that keeps people safe whilst avoiding the needless sharing of personal information. </a:t>
            </a:r>
          </a:p>
          <a:p>
            <a:endParaRPr lang="en-NZ" sz="1200" u="sng"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Governance and strategic oversight</a:t>
            </a:r>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ISR is overseen by regional governance and, should the model be rolled out nationally, national governance. Governance is responsible for strategic decision making, and will be informed by the growing body of analytics and data generated by the ISR process and case management solution. Governance and strategic oversight means that the needs of families and communities will be better understood overtime, service gaps identified and plans developed to overcome these.</a:t>
            </a:r>
          </a:p>
          <a:p>
            <a:endParaRPr lang="en-NZ" sz="1200" kern="1200" dirty="0" smtClean="0">
              <a:solidFill>
                <a:schemeClr val="tx1"/>
              </a:solidFill>
              <a:effectLst/>
              <a:latin typeface="+mn-lt"/>
              <a:ea typeface="+mn-ea"/>
              <a:cs typeface="+mn-cs"/>
            </a:endParaRPr>
          </a:p>
          <a:p>
            <a:r>
              <a:rPr lang="en-NZ" sz="1200" u="sng" kern="1200" dirty="0" smtClean="0">
                <a:solidFill>
                  <a:schemeClr val="tx1"/>
                </a:solidFill>
                <a:effectLst/>
                <a:latin typeface="+mn-lt"/>
                <a:ea typeface="+mn-ea"/>
                <a:cs typeface="+mn-cs"/>
              </a:rPr>
              <a:t>Case management solution</a:t>
            </a:r>
          </a:p>
          <a:p>
            <a:r>
              <a:rPr lang="en-NZ" sz="1200" u="none" kern="1200" dirty="0" smtClean="0">
                <a:solidFill>
                  <a:schemeClr val="tx1"/>
                </a:solidFill>
                <a:effectLst/>
                <a:latin typeface="+mn-lt"/>
                <a:ea typeface="+mn-ea"/>
                <a:cs typeface="+mn-cs"/>
              </a:rPr>
              <a:t>A</a:t>
            </a:r>
            <a:r>
              <a:rPr lang="en-NZ" sz="1200" u="none" kern="1200" baseline="0" dirty="0" smtClean="0">
                <a:solidFill>
                  <a:schemeClr val="tx1"/>
                </a:solidFill>
                <a:effectLst/>
                <a:latin typeface="+mn-lt"/>
                <a:ea typeface="+mn-ea"/>
                <a:cs typeface="+mn-cs"/>
              </a:rPr>
              <a:t> case management solution will be used to record information about episodes, develop and track plans, keep people accountable for agreed actions, record outcomes, and to collect and generate analytics about the nature of family violence in the region, and the needs of services and the community. </a:t>
            </a:r>
            <a:endParaRPr lang="en-NZ" i="0" u="sng"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NZ" u="none" baseline="0" dirty="0" smtClean="0"/>
          </a:p>
          <a:p>
            <a:endParaRPr lang="en-NZ" u="none"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7</a:t>
            </a:fld>
            <a:endParaRPr lang="en-NZ"/>
          </a:p>
        </p:txBody>
      </p:sp>
    </p:spTree>
    <p:extLst>
      <p:ext uri="{BB962C8B-B14F-4D97-AF65-F5344CB8AC3E}">
        <p14:creationId xmlns:p14="http://schemas.microsoft.com/office/powerpoint/2010/main" val="2857432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u="none"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8</a:t>
            </a:fld>
            <a:endParaRPr lang="en-NZ"/>
          </a:p>
        </p:txBody>
      </p:sp>
    </p:spTree>
    <p:extLst>
      <p:ext uri="{BB962C8B-B14F-4D97-AF65-F5344CB8AC3E}">
        <p14:creationId xmlns:p14="http://schemas.microsoft.com/office/powerpoint/2010/main" val="3944950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u="none" dirty="0"/>
          </a:p>
        </p:txBody>
      </p:sp>
      <p:sp>
        <p:nvSpPr>
          <p:cNvPr id="4" name="Slide Number Placeholder 3"/>
          <p:cNvSpPr>
            <a:spLocks noGrp="1"/>
          </p:cNvSpPr>
          <p:nvPr>
            <p:ph type="sldNum" sz="quarter" idx="10"/>
          </p:nvPr>
        </p:nvSpPr>
        <p:spPr/>
        <p:txBody>
          <a:bodyPr/>
          <a:lstStyle/>
          <a:p>
            <a:fld id="{BCE2F5DD-64FC-43E9-A9A4-153628D38348}" type="slidenum">
              <a:rPr lang="en-NZ" smtClean="0"/>
              <a:pPr/>
              <a:t>9</a:t>
            </a:fld>
            <a:endParaRPr lang="en-NZ"/>
          </a:p>
        </p:txBody>
      </p:sp>
    </p:spTree>
    <p:extLst>
      <p:ext uri="{BB962C8B-B14F-4D97-AF65-F5344CB8AC3E}">
        <p14:creationId xmlns:p14="http://schemas.microsoft.com/office/powerpoint/2010/main" val="2857432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police.govt.nz/integratedsafetyrespons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www.police.govt.nz/integratedsafetyrespons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FIL002\cyf_nat$\Service_Development\Care and Protection\Projects\Family Violence\Projects\Integrated Safety Response (2015)\Comms\Presentations\Branding\ISRLogoFinal300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769" y="457200"/>
            <a:ext cx="8369031" cy="2209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90728" y="5552420"/>
            <a:ext cx="5681472" cy="400110"/>
          </a:xfrm>
          <a:prstGeom prst="rect">
            <a:avLst/>
          </a:prstGeom>
          <a:noFill/>
        </p:spPr>
        <p:txBody>
          <a:bodyPr wrap="square" rtlCol="0">
            <a:spAutoFit/>
          </a:bodyPr>
          <a:lstStyle/>
          <a:p>
            <a:r>
              <a:rPr lang="en-NZ" sz="2000" dirty="0" smtClean="0">
                <a:solidFill>
                  <a:srgbClr val="2B53B7"/>
                </a:solidFill>
              </a:rPr>
              <a:t>A new way of responding to family </a:t>
            </a:r>
            <a:r>
              <a:rPr lang="en-NZ" sz="2000" dirty="0">
                <a:solidFill>
                  <a:srgbClr val="2B53B7"/>
                </a:solidFill>
              </a:rPr>
              <a:t>v</a:t>
            </a:r>
            <a:r>
              <a:rPr lang="en-NZ" sz="2000" dirty="0" smtClean="0">
                <a:solidFill>
                  <a:srgbClr val="2B53B7"/>
                </a:solidFill>
              </a:rPr>
              <a:t>iolence</a:t>
            </a:r>
            <a:endParaRPr lang="en-NZ" sz="2000" dirty="0">
              <a:solidFill>
                <a:srgbClr val="2B53B7"/>
              </a:solidFill>
            </a:endParaRPr>
          </a:p>
        </p:txBody>
      </p:sp>
      <p:sp>
        <p:nvSpPr>
          <p:cNvPr id="6" name="TextBox 5"/>
          <p:cNvSpPr txBox="1"/>
          <p:nvPr/>
        </p:nvSpPr>
        <p:spPr>
          <a:xfrm>
            <a:off x="457200" y="5029200"/>
            <a:ext cx="7696200" cy="523220"/>
          </a:xfrm>
          <a:prstGeom prst="rect">
            <a:avLst/>
          </a:prstGeom>
          <a:noFill/>
        </p:spPr>
        <p:txBody>
          <a:bodyPr wrap="square" rtlCol="0">
            <a:spAutoFit/>
          </a:bodyPr>
          <a:lstStyle/>
          <a:p>
            <a:r>
              <a:rPr lang="en-NZ" sz="2800" b="1" dirty="0" smtClean="0">
                <a:solidFill>
                  <a:srgbClr val="224290"/>
                </a:solidFill>
              </a:rPr>
              <a:t>Christchurch Pilot – information for agencies</a:t>
            </a:r>
            <a:endParaRPr lang="en-NZ" sz="2800" b="1" dirty="0">
              <a:solidFill>
                <a:srgbClr val="224290"/>
              </a:solidFill>
            </a:endParaRPr>
          </a:p>
        </p:txBody>
      </p:sp>
      <p:sp>
        <p:nvSpPr>
          <p:cNvPr id="2" name="TextBox 1"/>
          <p:cNvSpPr txBox="1"/>
          <p:nvPr/>
        </p:nvSpPr>
        <p:spPr>
          <a:xfrm>
            <a:off x="4502284" y="6075640"/>
            <a:ext cx="4538472" cy="369332"/>
          </a:xfrm>
          <a:prstGeom prst="rect">
            <a:avLst/>
          </a:prstGeom>
          <a:noFill/>
        </p:spPr>
        <p:txBody>
          <a:bodyPr wrap="square" rtlCol="0">
            <a:spAutoFit/>
          </a:bodyPr>
          <a:lstStyle/>
          <a:p>
            <a:r>
              <a:rPr lang="en-NZ" dirty="0" smtClean="0">
                <a:hlinkClick r:id="rId4"/>
              </a:rPr>
              <a:t>www.police.govt.nz/integratedsafetyresponse</a:t>
            </a:r>
            <a:endParaRPr lang="en-NZ" dirty="0" smtClean="0"/>
          </a:p>
        </p:txBody>
      </p:sp>
      <p:sp>
        <p:nvSpPr>
          <p:cNvPr id="3" name="TextBox 2"/>
          <p:cNvSpPr txBox="1"/>
          <p:nvPr/>
        </p:nvSpPr>
        <p:spPr>
          <a:xfrm>
            <a:off x="504298" y="6183362"/>
            <a:ext cx="1476902" cy="338554"/>
          </a:xfrm>
          <a:prstGeom prst="rect">
            <a:avLst/>
          </a:prstGeom>
          <a:noFill/>
        </p:spPr>
        <p:txBody>
          <a:bodyPr wrap="square" rtlCol="0">
            <a:spAutoFit/>
          </a:bodyPr>
          <a:lstStyle/>
          <a:p>
            <a:r>
              <a:rPr lang="en-NZ" sz="1600" smtClean="0"/>
              <a:t>29 </a:t>
            </a:r>
            <a:r>
              <a:rPr lang="en-NZ" sz="1600" dirty="0" smtClean="0"/>
              <a:t>June 2016</a:t>
            </a:r>
            <a:endParaRPr lang="en-NZ" sz="1600" dirty="0"/>
          </a:p>
        </p:txBody>
      </p:sp>
    </p:spTree>
    <p:extLst>
      <p:ext uri="{BB962C8B-B14F-4D97-AF65-F5344CB8AC3E}">
        <p14:creationId xmlns:p14="http://schemas.microsoft.com/office/powerpoint/2010/main" val="2372168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228600"/>
            <a:ext cx="9144000" cy="584775"/>
          </a:xfrm>
          <a:prstGeom prst="rect">
            <a:avLst/>
          </a:prstGeom>
          <a:noFill/>
        </p:spPr>
        <p:txBody>
          <a:bodyPr wrap="square" rtlCol="0">
            <a:spAutoFit/>
          </a:bodyPr>
          <a:lstStyle/>
          <a:p>
            <a:pPr algn="ctr"/>
            <a:r>
              <a:rPr lang="en-NZ" sz="2800" b="1" dirty="0" smtClean="0">
                <a:solidFill>
                  <a:srgbClr val="224290"/>
                </a:solidFill>
              </a:rPr>
              <a:t>Where can I get more information?</a:t>
            </a:r>
          </a:p>
          <a:p>
            <a:endParaRPr lang="en-NZ" sz="400" b="1" dirty="0" smtClean="0">
              <a:solidFill>
                <a:srgbClr val="2B53B7"/>
              </a:solidFill>
            </a:endParaRPr>
          </a:p>
        </p:txBody>
      </p:sp>
      <p:sp>
        <p:nvSpPr>
          <p:cNvPr id="8" name="TextBox 7"/>
          <p:cNvSpPr txBox="1"/>
          <p:nvPr/>
        </p:nvSpPr>
        <p:spPr>
          <a:xfrm>
            <a:off x="462419" y="930563"/>
            <a:ext cx="7919581" cy="1302921"/>
          </a:xfrm>
          <a:prstGeom prst="rect">
            <a:avLst/>
          </a:prstGeom>
          <a:noFill/>
        </p:spPr>
        <p:txBody>
          <a:bodyPr wrap="square" rtlCol="0">
            <a:spAutoFit/>
          </a:bodyPr>
          <a:lstStyle/>
          <a:p>
            <a:pPr marL="541338" lvl="1" indent="-285750">
              <a:spcBef>
                <a:spcPts val="400"/>
              </a:spcBef>
              <a:spcAft>
                <a:spcPts val="400"/>
              </a:spcAft>
              <a:buFont typeface="Arial" panose="020B0604020202020204" pitchFamily="34" charset="0"/>
              <a:buChar char="•"/>
            </a:pPr>
            <a:r>
              <a:rPr lang="en-NZ" sz="2400" dirty="0" smtClean="0">
                <a:solidFill>
                  <a:schemeClr val="tx1">
                    <a:lumMod val="85000"/>
                    <a:lumOff val="15000"/>
                  </a:schemeClr>
                </a:solidFill>
              </a:rPr>
              <a:t>Check out the web section: </a:t>
            </a:r>
            <a:r>
              <a:rPr lang="en-NZ" sz="2400" dirty="0" smtClean="0">
                <a:solidFill>
                  <a:schemeClr val="tx1">
                    <a:lumMod val="85000"/>
                    <a:lumOff val="15000"/>
                  </a:schemeClr>
                </a:solidFill>
                <a:hlinkClick r:id="rId4"/>
              </a:rPr>
              <a:t>www.police.govt.nz/integratedsafetyresponse</a:t>
            </a:r>
            <a:endParaRPr lang="en-NZ" sz="2400" dirty="0" smtClean="0">
              <a:solidFill>
                <a:schemeClr val="tx1">
                  <a:lumMod val="85000"/>
                  <a:lumOff val="15000"/>
                </a:schemeClr>
              </a:solidFill>
            </a:endParaRPr>
          </a:p>
          <a:p>
            <a:pPr marL="541338" lvl="1" indent="-285750">
              <a:spcBef>
                <a:spcPts val="400"/>
              </a:spcBef>
              <a:spcAft>
                <a:spcPts val="400"/>
              </a:spcAft>
              <a:buFont typeface="Arial" panose="020B0604020202020204" pitchFamily="34" charset="0"/>
              <a:buChar char="•"/>
            </a:pPr>
            <a:r>
              <a:rPr lang="en-NZ" sz="2400" dirty="0" smtClean="0">
                <a:solidFill>
                  <a:schemeClr val="tx1">
                    <a:lumMod val="85000"/>
                    <a:lumOff val="15000"/>
                  </a:schemeClr>
                </a:solidFill>
              </a:rPr>
              <a:t>[</a:t>
            </a:r>
            <a:r>
              <a:rPr lang="en-NZ" sz="2400" i="1" dirty="0" smtClean="0">
                <a:solidFill>
                  <a:schemeClr val="tx1">
                    <a:lumMod val="85000"/>
                    <a:lumOff val="15000"/>
                  </a:schemeClr>
                </a:solidFill>
              </a:rPr>
              <a:t>Agency to customise</a:t>
            </a:r>
            <a:r>
              <a:rPr lang="en-NZ" sz="2400" dirty="0" smtClean="0">
                <a:solidFill>
                  <a:schemeClr val="tx1">
                    <a:lumMod val="85000"/>
                    <a:lumOff val="15000"/>
                  </a:schemeClr>
                </a:solidFill>
              </a:rPr>
              <a:t>]</a:t>
            </a:r>
            <a:endParaRPr lang="en-NZ" sz="2400" dirty="0">
              <a:solidFill>
                <a:schemeClr val="tx1">
                  <a:lumMod val="85000"/>
                  <a:lumOff val="15000"/>
                </a:schemeClr>
              </a:solidFill>
            </a:endParaRPr>
          </a:p>
        </p:txBody>
      </p:sp>
      <p:sp>
        <p:nvSpPr>
          <p:cNvPr id="2" name="TextBox 1"/>
          <p:cNvSpPr txBox="1"/>
          <p:nvPr/>
        </p:nvSpPr>
        <p:spPr>
          <a:xfrm>
            <a:off x="6781800" y="6654673"/>
            <a:ext cx="184731" cy="369332"/>
          </a:xfrm>
          <a:prstGeom prst="rect">
            <a:avLst/>
          </a:prstGeom>
          <a:noFill/>
        </p:spPr>
        <p:txBody>
          <a:bodyPr wrap="none" rtlCol="0">
            <a:spAutoFit/>
          </a:bodyPr>
          <a:lstStyle/>
          <a:p>
            <a:endParaRPr lang="en-NZ" dirty="0"/>
          </a:p>
        </p:txBody>
      </p:sp>
    </p:spTree>
    <p:extLst>
      <p:ext uri="{BB962C8B-B14F-4D97-AF65-F5344CB8AC3E}">
        <p14:creationId xmlns:p14="http://schemas.microsoft.com/office/powerpoint/2010/main" val="3292156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331714"/>
            <a:ext cx="9144000" cy="523220"/>
          </a:xfrm>
          <a:prstGeom prst="rect">
            <a:avLst/>
          </a:prstGeom>
          <a:noFill/>
        </p:spPr>
        <p:txBody>
          <a:bodyPr wrap="square" rtlCol="0">
            <a:spAutoFit/>
          </a:bodyPr>
          <a:lstStyle/>
          <a:p>
            <a:pPr algn="ctr"/>
            <a:r>
              <a:rPr lang="en-NZ" sz="2800" b="1" dirty="0" smtClean="0">
                <a:solidFill>
                  <a:srgbClr val="224290"/>
                </a:solidFill>
              </a:rPr>
              <a:t>What is Integrated Safety Response?</a:t>
            </a:r>
            <a:endParaRPr lang="en-NZ" sz="2800" b="1" dirty="0">
              <a:solidFill>
                <a:srgbClr val="224290"/>
              </a:solidFill>
            </a:endParaRPr>
          </a:p>
        </p:txBody>
      </p:sp>
      <p:sp>
        <p:nvSpPr>
          <p:cNvPr id="2" name="TextBox 1"/>
          <p:cNvSpPr txBox="1"/>
          <p:nvPr/>
        </p:nvSpPr>
        <p:spPr>
          <a:xfrm>
            <a:off x="4648200" y="1143000"/>
            <a:ext cx="4114800" cy="5119350"/>
          </a:xfrm>
          <a:prstGeom prst="rect">
            <a:avLst/>
          </a:prstGeom>
          <a:noFill/>
        </p:spPr>
        <p:txBody>
          <a:bodyPr wrap="square" rtlCol="0">
            <a:spAutoFit/>
          </a:bodyPr>
          <a:lstStyle/>
          <a:p>
            <a:pPr marL="285750"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A new </a:t>
            </a:r>
            <a:r>
              <a:rPr lang="en-NZ" sz="1700" b="1" dirty="0" smtClean="0">
                <a:solidFill>
                  <a:srgbClr val="4E9E45"/>
                </a:solidFill>
              </a:rPr>
              <a:t>multi-agency approach</a:t>
            </a:r>
            <a:r>
              <a:rPr lang="en-NZ" sz="1700" b="1" dirty="0" smtClean="0">
                <a:solidFill>
                  <a:schemeClr val="tx1">
                    <a:lumMod val="75000"/>
                    <a:lumOff val="25000"/>
                  </a:schemeClr>
                </a:solidFill>
              </a:rPr>
              <a:t> </a:t>
            </a:r>
            <a:r>
              <a:rPr lang="en-NZ" sz="1700" dirty="0" smtClean="0">
                <a:solidFill>
                  <a:schemeClr val="tx1">
                    <a:lumMod val="75000"/>
                    <a:lumOff val="25000"/>
                  </a:schemeClr>
                </a:solidFill>
              </a:rPr>
              <a:t>to responding to family violence</a:t>
            </a:r>
          </a:p>
          <a:p>
            <a:pPr marL="285750" indent="-285750">
              <a:spcBef>
                <a:spcPts val="400"/>
              </a:spcBef>
              <a:spcAft>
                <a:spcPts val="400"/>
              </a:spcAft>
              <a:buFont typeface="Arial" panose="020B0604020202020204" pitchFamily="34" charset="0"/>
              <a:buChar char="•"/>
            </a:pPr>
            <a:r>
              <a:rPr lang="en-NZ" sz="1700" b="1" dirty="0" smtClean="0">
                <a:solidFill>
                  <a:srgbClr val="4E9E45"/>
                </a:solidFill>
              </a:rPr>
              <a:t>Iwi represented </a:t>
            </a:r>
            <a:r>
              <a:rPr lang="en-NZ" sz="1700" dirty="0" smtClean="0">
                <a:solidFill>
                  <a:schemeClr val="tx1">
                    <a:lumMod val="75000"/>
                    <a:lumOff val="25000"/>
                  </a:schemeClr>
                </a:solidFill>
              </a:rPr>
              <a:t>at every level</a:t>
            </a:r>
          </a:p>
          <a:p>
            <a:pPr marL="285750" indent="-285750">
              <a:spcBef>
                <a:spcPts val="400"/>
              </a:spcBef>
              <a:spcAft>
                <a:spcPts val="400"/>
              </a:spcAft>
              <a:buFont typeface="Arial" panose="020B0604020202020204" pitchFamily="34" charset="0"/>
              <a:buChar char="•"/>
            </a:pPr>
            <a:r>
              <a:rPr lang="en-NZ" sz="1700" dirty="0">
                <a:solidFill>
                  <a:schemeClr val="tx1">
                    <a:lumMod val="75000"/>
                    <a:lumOff val="25000"/>
                  </a:schemeClr>
                </a:solidFill>
              </a:rPr>
              <a:t>P</a:t>
            </a:r>
            <a:r>
              <a:rPr lang="en-NZ" sz="1700" dirty="0" smtClean="0">
                <a:solidFill>
                  <a:schemeClr val="tx1">
                    <a:lumMod val="75000"/>
                    <a:lumOff val="25000"/>
                  </a:schemeClr>
                </a:solidFill>
              </a:rPr>
              <a:t>art of </a:t>
            </a:r>
            <a:r>
              <a:rPr lang="en-NZ" sz="1700" b="1" dirty="0" smtClean="0">
                <a:solidFill>
                  <a:srgbClr val="4E9E45"/>
                </a:solidFill>
              </a:rPr>
              <a:t>the Government's</a:t>
            </a:r>
            <a:r>
              <a:rPr lang="en-NZ" sz="1700" dirty="0" smtClean="0">
                <a:solidFill>
                  <a:schemeClr val="tx1">
                    <a:lumMod val="75000"/>
                    <a:lumOff val="25000"/>
                  </a:schemeClr>
                </a:solidFill>
              </a:rPr>
              <a:t> family violence and sexual violence work programme</a:t>
            </a:r>
          </a:p>
          <a:p>
            <a:pPr marL="285750"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A </a:t>
            </a:r>
            <a:r>
              <a:rPr lang="en-NZ" sz="1700" b="1" dirty="0" smtClean="0">
                <a:solidFill>
                  <a:srgbClr val="4E9E45"/>
                </a:solidFill>
              </a:rPr>
              <a:t>pilot from 1 July 2016</a:t>
            </a:r>
            <a:r>
              <a:rPr lang="en-NZ" sz="1700" b="1" dirty="0" smtClean="0">
                <a:solidFill>
                  <a:schemeClr val="tx1">
                    <a:lumMod val="75000"/>
                    <a:lumOff val="25000"/>
                  </a:schemeClr>
                </a:solidFill>
              </a:rPr>
              <a:t> </a:t>
            </a:r>
            <a:r>
              <a:rPr lang="en-NZ" sz="1700" dirty="0" smtClean="0">
                <a:solidFill>
                  <a:schemeClr val="tx1">
                    <a:lumMod val="75000"/>
                    <a:lumOff val="25000"/>
                  </a:schemeClr>
                </a:solidFill>
              </a:rPr>
              <a:t>to ensure a new national model is robust, adaptable and makes a real difference to the lives of victims and families</a:t>
            </a:r>
          </a:p>
          <a:p>
            <a:pPr marL="285750"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Covers </a:t>
            </a:r>
            <a:r>
              <a:rPr lang="en-NZ" sz="1700" b="1" dirty="0" smtClean="0">
                <a:solidFill>
                  <a:srgbClr val="4E9E45"/>
                </a:solidFill>
              </a:rPr>
              <a:t>Christchurch </a:t>
            </a:r>
            <a:r>
              <a:rPr lang="en-NZ" sz="1700" b="1" dirty="0">
                <a:solidFill>
                  <a:srgbClr val="4E9E45"/>
                </a:solidFill>
              </a:rPr>
              <a:t>Metro</a:t>
            </a:r>
            <a:r>
              <a:rPr lang="en-NZ" sz="1700" dirty="0">
                <a:solidFill>
                  <a:srgbClr val="4E9E45"/>
                </a:solidFill>
              </a:rPr>
              <a:t>, </a:t>
            </a:r>
            <a:r>
              <a:rPr lang="en-NZ" sz="1700" b="1" dirty="0">
                <a:solidFill>
                  <a:srgbClr val="4E9E45"/>
                </a:solidFill>
              </a:rPr>
              <a:t>North Canterbury</a:t>
            </a:r>
            <a:r>
              <a:rPr lang="en-NZ" sz="1700" b="1" dirty="0">
                <a:solidFill>
                  <a:schemeClr val="tx1">
                    <a:lumMod val="75000"/>
                    <a:lumOff val="25000"/>
                  </a:schemeClr>
                </a:solidFill>
              </a:rPr>
              <a:t> </a:t>
            </a:r>
            <a:r>
              <a:rPr lang="en-NZ" sz="1700" dirty="0">
                <a:solidFill>
                  <a:schemeClr val="tx1">
                    <a:lumMod val="75000"/>
                    <a:lumOff val="25000"/>
                  </a:schemeClr>
                </a:solidFill>
              </a:rPr>
              <a:t>and </a:t>
            </a:r>
            <a:r>
              <a:rPr lang="en-NZ" sz="1700" b="1" dirty="0">
                <a:solidFill>
                  <a:srgbClr val="4E9E45"/>
                </a:solidFill>
              </a:rPr>
              <a:t>Selwyn</a:t>
            </a:r>
          </a:p>
          <a:p>
            <a:pPr marL="285750"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Replaces</a:t>
            </a:r>
            <a:r>
              <a:rPr lang="en-NZ" sz="1700" b="1" dirty="0" smtClean="0">
                <a:solidFill>
                  <a:schemeClr val="tx1">
                    <a:lumMod val="75000"/>
                    <a:lumOff val="25000"/>
                  </a:schemeClr>
                </a:solidFill>
              </a:rPr>
              <a:t> </a:t>
            </a:r>
            <a:r>
              <a:rPr lang="en-NZ" sz="1700" dirty="0" smtClean="0">
                <a:solidFill>
                  <a:schemeClr val="tx1">
                    <a:lumMod val="75000"/>
                    <a:lumOff val="25000"/>
                  </a:schemeClr>
                </a:solidFill>
              </a:rPr>
              <a:t>the existing </a:t>
            </a:r>
            <a:r>
              <a:rPr lang="en-NZ" sz="1700" b="1" dirty="0" smtClean="0">
                <a:solidFill>
                  <a:srgbClr val="4E9E45"/>
                </a:solidFill>
              </a:rPr>
              <a:t>Round Table</a:t>
            </a:r>
            <a:r>
              <a:rPr lang="en-NZ" sz="1700" b="1" dirty="0" smtClean="0">
                <a:solidFill>
                  <a:schemeClr val="tx1">
                    <a:lumMod val="75000"/>
                    <a:lumOff val="25000"/>
                  </a:schemeClr>
                </a:solidFill>
              </a:rPr>
              <a:t> </a:t>
            </a:r>
            <a:r>
              <a:rPr lang="en-NZ" sz="1700" dirty="0" smtClean="0">
                <a:solidFill>
                  <a:schemeClr val="tx1">
                    <a:lumMod val="75000"/>
                    <a:lumOff val="25000"/>
                  </a:schemeClr>
                </a:solidFill>
              </a:rPr>
              <a:t>and </a:t>
            </a:r>
            <a:r>
              <a:rPr lang="en-NZ" sz="1700" b="1" dirty="0" smtClean="0">
                <a:solidFill>
                  <a:srgbClr val="4E9E45"/>
                </a:solidFill>
              </a:rPr>
              <a:t>Family Violence Interagency Response systems</a:t>
            </a:r>
            <a:r>
              <a:rPr lang="en-NZ" sz="1700" dirty="0" smtClean="0">
                <a:solidFill>
                  <a:schemeClr val="tx1">
                    <a:lumMod val="75000"/>
                    <a:lumOff val="25000"/>
                  </a:schemeClr>
                </a:solidFill>
              </a:rPr>
              <a:t> (FVIARS) in those areas and accepts referrals from Police and Corrections.</a:t>
            </a:r>
            <a:endParaRPr lang="en-NZ" dirty="0" smtClean="0">
              <a:solidFill>
                <a:schemeClr val="tx1">
                  <a:lumMod val="85000"/>
                  <a:lumOff val="15000"/>
                </a:schemeClr>
              </a:solidFill>
            </a:endParaRPr>
          </a:p>
          <a:p>
            <a:pPr marL="285750" indent="-285750">
              <a:buFont typeface="Arial" panose="020B0604020202020204" pitchFamily="34" charset="0"/>
              <a:buChar char="•"/>
            </a:pPr>
            <a:endParaRPr lang="en-NZ" dirty="0">
              <a:solidFill>
                <a:schemeClr val="tx1">
                  <a:lumMod val="85000"/>
                  <a:lumOff val="15000"/>
                </a:schemeClr>
              </a:solidFill>
            </a:endParaRP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115" y="1251223"/>
            <a:ext cx="3813885" cy="4082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5535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228600"/>
            <a:ext cx="9143999" cy="584775"/>
          </a:xfrm>
          <a:prstGeom prst="rect">
            <a:avLst/>
          </a:prstGeom>
          <a:noFill/>
        </p:spPr>
        <p:txBody>
          <a:bodyPr wrap="square" rtlCol="0">
            <a:spAutoFit/>
          </a:bodyPr>
          <a:lstStyle/>
          <a:p>
            <a:pPr algn="ctr"/>
            <a:r>
              <a:rPr lang="en-NZ" sz="2800" b="1" dirty="0" smtClean="0">
                <a:solidFill>
                  <a:srgbClr val="224290"/>
                </a:solidFill>
              </a:rPr>
              <a:t>Why is this important to us?</a:t>
            </a:r>
          </a:p>
          <a:p>
            <a:pPr algn="ctr"/>
            <a:endParaRPr lang="en-NZ" sz="400" b="1" dirty="0" smtClean="0">
              <a:solidFill>
                <a:srgbClr val="2B53B7"/>
              </a:solidFill>
            </a:endParaRPr>
          </a:p>
        </p:txBody>
      </p:sp>
      <p:sp>
        <p:nvSpPr>
          <p:cNvPr id="10" name="TextBox 9"/>
          <p:cNvSpPr txBox="1"/>
          <p:nvPr/>
        </p:nvSpPr>
        <p:spPr>
          <a:xfrm>
            <a:off x="233819" y="1016278"/>
            <a:ext cx="7919581" cy="5165517"/>
          </a:xfrm>
          <a:prstGeom prst="rect">
            <a:avLst/>
          </a:prstGeom>
          <a:noFill/>
        </p:spPr>
        <p:txBody>
          <a:bodyPr wrap="square" rtlCol="0">
            <a:spAutoFit/>
          </a:bodyPr>
          <a:lstStyle/>
          <a:p>
            <a:pPr marL="541338" lvl="1" indent="-285750">
              <a:spcBef>
                <a:spcPts val="400"/>
              </a:spcBef>
              <a:spcAft>
                <a:spcPts val="400"/>
              </a:spcAft>
              <a:buFont typeface="Arial" panose="020B0604020202020204" pitchFamily="34" charset="0"/>
              <a:buChar char="•"/>
            </a:pPr>
            <a:r>
              <a:rPr lang="en-NZ" sz="1700" b="1" dirty="0">
                <a:solidFill>
                  <a:srgbClr val="4E9E45"/>
                </a:solidFill>
              </a:rPr>
              <a:t>Family violence</a:t>
            </a:r>
            <a:r>
              <a:rPr lang="en-NZ" sz="1700" b="1" dirty="0">
                <a:solidFill>
                  <a:schemeClr val="tx1">
                    <a:lumMod val="85000"/>
                    <a:lumOff val="15000"/>
                  </a:schemeClr>
                </a:solidFill>
              </a:rPr>
              <a:t> </a:t>
            </a:r>
            <a:r>
              <a:rPr lang="en-NZ" sz="1700" dirty="0" smtClean="0">
                <a:solidFill>
                  <a:schemeClr val="tx1">
                    <a:lumMod val="85000"/>
                    <a:lumOff val="15000"/>
                  </a:schemeClr>
                </a:solidFill>
              </a:rPr>
              <a:t>is a terrible reality for thousands of New Zealand families.</a:t>
            </a:r>
          </a:p>
          <a:p>
            <a:pPr marL="541338" lvl="1" indent="-285750">
              <a:spcBef>
                <a:spcPts val="400"/>
              </a:spcBef>
              <a:spcAft>
                <a:spcPts val="400"/>
              </a:spcAft>
              <a:buFont typeface="Arial" panose="020B0604020202020204" pitchFamily="34" charset="0"/>
              <a:buChar char="•"/>
            </a:pPr>
            <a:r>
              <a:rPr lang="en-NZ" sz="1700" dirty="0">
                <a:solidFill>
                  <a:schemeClr val="tx1">
                    <a:lumMod val="75000"/>
                    <a:lumOff val="25000"/>
                  </a:schemeClr>
                </a:solidFill>
              </a:rPr>
              <a:t>Police visit </a:t>
            </a:r>
            <a:r>
              <a:rPr lang="en-NZ" sz="1700" b="1" dirty="0">
                <a:solidFill>
                  <a:srgbClr val="4E9E45"/>
                </a:solidFill>
              </a:rPr>
              <a:t>150 – 170 households</a:t>
            </a:r>
            <a:r>
              <a:rPr lang="en-NZ" sz="1700" dirty="0">
                <a:solidFill>
                  <a:srgbClr val="4E9E45"/>
                </a:solidFill>
              </a:rPr>
              <a:t> </a:t>
            </a:r>
            <a:r>
              <a:rPr lang="en-NZ" sz="1700" b="1" dirty="0">
                <a:solidFill>
                  <a:srgbClr val="4E9E45"/>
                </a:solidFill>
              </a:rPr>
              <a:t>every week</a:t>
            </a:r>
            <a:r>
              <a:rPr lang="en-NZ" sz="1700" b="1" dirty="0">
                <a:solidFill>
                  <a:schemeClr val="tx1">
                    <a:lumMod val="75000"/>
                    <a:lumOff val="25000"/>
                  </a:schemeClr>
                </a:solidFill>
              </a:rPr>
              <a:t> </a:t>
            </a:r>
            <a:r>
              <a:rPr lang="en-NZ" sz="1700" dirty="0">
                <a:solidFill>
                  <a:schemeClr val="tx1">
                    <a:lumMod val="75000"/>
                    <a:lumOff val="25000"/>
                  </a:schemeClr>
                </a:solidFill>
              </a:rPr>
              <a:t>across Christchurch, North Canterbury and </a:t>
            </a:r>
            <a:r>
              <a:rPr lang="en-NZ" sz="1700" dirty="0" smtClean="0">
                <a:solidFill>
                  <a:schemeClr val="tx1">
                    <a:lumMod val="75000"/>
                    <a:lumOff val="25000"/>
                  </a:schemeClr>
                </a:solidFill>
              </a:rPr>
              <a:t>Selwyn.</a:t>
            </a:r>
          </a:p>
          <a:p>
            <a:pPr marL="541338" lvl="1"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In </a:t>
            </a:r>
            <a:r>
              <a:rPr lang="en-NZ" sz="1700" dirty="0">
                <a:solidFill>
                  <a:schemeClr val="tx1">
                    <a:lumMod val="75000"/>
                    <a:lumOff val="25000"/>
                  </a:schemeClr>
                </a:solidFill>
              </a:rPr>
              <a:t>2015, </a:t>
            </a:r>
            <a:r>
              <a:rPr lang="en-NZ" sz="1700" dirty="0" smtClean="0">
                <a:solidFill>
                  <a:schemeClr val="tx1">
                    <a:lumMod val="75000"/>
                    <a:lumOff val="25000"/>
                  </a:schemeClr>
                </a:solidFill>
              </a:rPr>
              <a:t>Police </a:t>
            </a:r>
            <a:r>
              <a:rPr lang="en-NZ" sz="1700" dirty="0">
                <a:solidFill>
                  <a:schemeClr val="tx1">
                    <a:lumMod val="75000"/>
                    <a:lumOff val="25000"/>
                  </a:schemeClr>
                </a:solidFill>
              </a:rPr>
              <a:t>conducted </a:t>
            </a:r>
            <a:r>
              <a:rPr lang="en-NZ" sz="1700" b="1" dirty="0">
                <a:solidFill>
                  <a:srgbClr val="4E9E45"/>
                </a:solidFill>
              </a:rPr>
              <a:t>109,328 family violence investigations</a:t>
            </a:r>
            <a:r>
              <a:rPr lang="en-NZ" sz="1700" dirty="0">
                <a:solidFill>
                  <a:schemeClr val="tx1">
                    <a:lumMod val="75000"/>
                    <a:lumOff val="25000"/>
                  </a:schemeClr>
                </a:solidFill>
              </a:rPr>
              <a:t>; </a:t>
            </a:r>
            <a:r>
              <a:rPr lang="en-NZ" sz="1700" dirty="0" smtClean="0">
                <a:solidFill>
                  <a:schemeClr val="tx1">
                    <a:lumMod val="75000"/>
                    <a:lumOff val="25000"/>
                  </a:schemeClr>
                </a:solidFill>
              </a:rPr>
              <a:t>and </a:t>
            </a:r>
            <a:r>
              <a:rPr lang="en-NZ" sz="1700" dirty="0">
                <a:solidFill>
                  <a:schemeClr val="tx1">
                    <a:lumMod val="75000"/>
                    <a:lumOff val="25000"/>
                  </a:schemeClr>
                </a:solidFill>
              </a:rPr>
              <a:t>76,041 notifications about </a:t>
            </a:r>
            <a:r>
              <a:rPr lang="en-NZ" sz="1700" b="1" dirty="0">
                <a:solidFill>
                  <a:srgbClr val="4E9E45"/>
                </a:solidFill>
              </a:rPr>
              <a:t>child maltreatment</a:t>
            </a:r>
            <a:r>
              <a:rPr lang="en-NZ" sz="1700" dirty="0">
                <a:solidFill>
                  <a:schemeClr val="tx1">
                    <a:lumMod val="75000"/>
                    <a:lumOff val="25000"/>
                  </a:schemeClr>
                </a:solidFill>
              </a:rPr>
              <a:t> were made to Child, Youth and Family.</a:t>
            </a:r>
          </a:p>
          <a:p>
            <a:pPr marL="541338" lvl="1"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On </a:t>
            </a:r>
            <a:r>
              <a:rPr lang="en-NZ" sz="1700" dirty="0">
                <a:solidFill>
                  <a:schemeClr val="tx1">
                    <a:lumMod val="75000"/>
                    <a:lumOff val="25000"/>
                  </a:schemeClr>
                </a:solidFill>
              </a:rPr>
              <a:t>average Police respond to a </a:t>
            </a:r>
            <a:r>
              <a:rPr lang="en-NZ" sz="1700" b="1" dirty="0">
                <a:solidFill>
                  <a:srgbClr val="4E9E45"/>
                </a:solidFill>
              </a:rPr>
              <a:t>family violence incident </a:t>
            </a:r>
            <a:r>
              <a:rPr lang="en-NZ" sz="1700" b="1" dirty="0" smtClean="0">
                <a:solidFill>
                  <a:srgbClr val="4E9E45"/>
                </a:solidFill>
              </a:rPr>
              <a:t>every 4.9 minutes</a:t>
            </a:r>
            <a:r>
              <a:rPr lang="en-NZ" sz="1700" dirty="0" smtClean="0">
                <a:solidFill>
                  <a:schemeClr val="tx1">
                    <a:lumMod val="75000"/>
                    <a:lumOff val="25000"/>
                  </a:schemeClr>
                </a:solidFill>
              </a:rPr>
              <a:t> </a:t>
            </a:r>
            <a:r>
              <a:rPr lang="en-NZ" sz="1700" dirty="0">
                <a:solidFill>
                  <a:schemeClr val="tx1">
                    <a:lumMod val="75000"/>
                    <a:lumOff val="25000"/>
                  </a:schemeClr>
                </a:solidFill>
              </a:rPr>
              <a:t>and each day Police visit </a:t>
            </a:r>
            <a:r>
              <a:rPr lang="en-NZ" sz="1700" dirty="0" smtClean="0">
                <a:solidFill>
                  <a:schemeClr val="tx1">
                    <a:lumMod val="75000"/>
                    <a:lumOff val="25000"/>
                  </a:schemeClr>
                </a:solidFill>
              </a:rPr>
              <a:t>299 </a:t>
            </a:r>
            <a:r>
              <a:rPr lang="en-NZ" sz="1700" dirty="0">
                <a:solidFill>
                  <a:schemeClr val="tx1">
                    <a:lumMod val="75000"/>
                    <a:lumOff val="25000"/>
                  </a:schemeClr>
                </a:solidFill>
              </a:rPr>
              <a:t>homes in response to family violence.</a:t>
            </a:r>
          </a:p>
          <a:p>
            <a:pPr marL="541338" lvl="1"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Half </a:t>
            </a:r>
            <a:r>
              <a:rPr lang="en-NZ" sz="1700" dirty="0">
                <a:solidFill>
                  <a:schemeClr val="tx1">
                    <a:lumMod val="75000"/>
                    <a:lumOff val="25000"/>
                  </a:schemeClr>
                </a:solidFill>
              </a:rPr>
              <a:t>of all </a:t>
            </a:r>
            <a:r>
              <a:rPr lang="en-NZ" sz="1700" b="1" dirty="0">
                <a:solidFill>
                  <a:srgbClr val="4E9E45"/>
                </a:solidFill>
              </a:rPr>
              <a:t>homicides</a:t>
            </a:r>
            <a:r>
              <a:rPr lang="en-NZ" sz="1700" dirty="0">
                <a:solidFill>
                  <a:schemeClr val="tx1">
                    <a:lumMod val="75000"/>
                    <a:lumOff val="25000"/>
                  </a:schemeClr>
                </a:solidFill>
              </a:rPr>
              <a:t> are family violence related.</a:t>
            </a:r>
          </a:p>
          <a:p>
            <a:pPr marL="541338" lvl="1"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49</a:t>
            </a:r>
            <a:r>
              <a:rPr lang="en-NZ" sz="1700" dirty="0">
                <a:solidFill>
                  <a:schemeClr val="tx1">
                    <a:lumMod val="75000"/>
                    <a:lumOff val="25000"/>
                  </a:schemeClr>
                </a:solidFill>
              </a:rPr>
              <a:t>% of </a:t>
            </a:r>
            <a:r>
              <a:rPr lang="en-NZ" sz="1700" b="1" dirty="0">
                <a:solidFill>
                  <a:srgbClr val="4E9E45"/>
                </a:solidFill>
              </a:rPr>
              <a:t>Māori women</a:t>
            </a:r>
            <a:r>
              <a:rPr lang="en-NZ" sz="1700" dirty="0">
                <a:solidFill>
                  <a:schemeClr val="tx1">
                    <a:lumMod val="75000"/>
                    <a:lumOff val="25000"/>
                  </a:schemeClr>
                </a:solidFill>
              </a:rPr>
              <a:t> experience partner abuse (compared with 24% non- Māori). One out of two children killed by caregivers are Māori.</a:t>
            </a:r>
          </a:p>
          <a:p>
            <a:pPr marL="541338" lvl="1" indent="-285750">
              <a:spcBef>
                <a:spcPts val="400"/>
              </a:spcBef>
              <a:spcAft>
                <a:spcPts val="400"/>
              </a:spcAft>
              <a:buFont typeface="Arial" panose="020B0604020202020204" pitchFamily="34" charset="0"/>
              <a:buChar char="•"/>
            </a:pPr>
            <a:r>
              <a:rPr lang="en-NZ" sz="1700" dirty="0" smtClean="0">
                <a:solidFill>
                  <a:schemeClr val="tx1">
                    <a:lumMod val="75000"/>
                    <a:lumOff val="25000"/>
                  </a:schemeClr>
                </a:solidFill>
              </a:rPr>
              <a:t>About </a:t>
            </a:r>
            <a:r>
              <a:rPr lang="en-NZ" sz="1700" b="1" dirty="0" smtClean="0">
                <a:solidFill>
                  <a:srgbClr val="4E9E45"/>
                </a:solidFill>
              </a:rPr>
              <a:t>half of all violent offence charges </a:t>
            </a:r>
            <a:r>
              <a:rPr lang="en-NZ" sz="1700" b="1" dirty="0">
                <a:solidFill>
                  <a:srgbClr val="4E9E45"/>
                </a:solidFill>
              </a:rPr>
              <a:t>in our courts</a:t>
            </a:r>
            <a:r>
              <a:rPr lang="en-NZ" sz="1700" dirty="0">
                <a:solidFill>
                  <a:schemeClr val="tx1">
                    <a:lumMod val="75000"/>
                    <a:lumOff val="25000"/>
                  </a:schemeClr>
                </a:solidFill>
              </a:rPr>
              <a:t> relate to family violence and half of all homicide </a:t>
            </a:r>
            <a:r>
              <a:rPr lang="en-NZ" sz="1700" dirty="0" smtClean="0">
                <a:solidFill>
                  <a:schemeClr val="tx1">
                    <a:lumMod val="75000"/>
                    <a:lumOff val="25000"/>
                  </a:schemeClr>
                </a:solidFill>
              </a:rPr>
              <a:t>victims </a:t>
            </a:r>
            <a:r>
              <a:rPr lang="en-NZ" sz="1700" dirty="0">
                <a:solidFill>
                  <a:schemeClr val="tx1">
                    <a:lumMod val="75000"/>
                    <a:lumOff val="25000"/>
                  </a:schemeClr>
                </a:solidFill>
              </a:rPr>
              <a:t>are killed by a family member or someone they had been in a relationship with.</a:t>
            </a:r>
          </a:p>
          <a:p>
            <a:pPr marL="541338" lvl="1" indent="-285750">
              <a:spcBef>
                <a:spcPts val="400"/>
              </a:spcBef>
              <a:spcAft>
                <a:spcPts val="400"/>
              </a:spcAft>
              <a:buFont typeface="Arial" panose="020B0604020202020204" pitchFamily="34" charset="0"/>
              <a:buChar char="•"/>
            </a:pPr>
            <a:endParaRPr lang="en-NZ" sz="1700" dirty="0">
              <a:solidFill>
                <a:schemeClr val="tx1">
                  <a:lumMod val="75000"/>
                  <a:lumOff val="25000"/>
                </a:schemeClr>
              </a:solidFill>
            </a:endParaRPr>
          </a:p>
          <a:p>
            <a:pPr marL="541338" lvl="1" indent="-285750">
              <a:spcBef>
                <a:spcPts val="400"/>
              </a:spcBef>
              <a:spcAft>
                <a:spcPts val="400"/>
              </a:spcAft>
              <a:buFont typeface="Arial" panose="020B0604020202020204" pitchFamily="34" charset="0"/>
              <a:buChar char="•"/>
            </a:pPr>
            <a:endParaRPr lang="en-NZ" sz="1700" b="1" dirty="0">
              <a:solidFill>
                <a:schemeClr val="tx1">
                  <a:lumMod val="85000"/>
                  <a:lumOff val="15000"/>
                </a:schemeClr>
              </a:solidFill>
            </a:endParaRPr>
          </a:p>
          <a:p>
            <a:pPr marL="285750" indent="-285750">
              <a:buFont typeface="Arial" panose="020B0604020202020204" pitchFamily="34" charset="0"/>
              <a:buChar char="•"/>
            </a:pPr>
            <a:endParaRPr lang="en-NZ" dirty="0">
              <a:solidFill>
                <a:schemeClr val="tx1">
                  <a:lumMod val="85000"/>
                  <a:lumOff val="15000"/>
                </a:schemeClr>
              </a:solidFill>
            </a:endParaRPr>
          </a:p>
        </p:txBody>
      </p:sp>
      <p:sp>
        <p:nvSpPr>
          <p:cNvPr id="9" name="TextBox 8"/>
          <p:cNvSpPr txBox="1"/>
          <p:nvPr/>
        </p:nvSpPr>
        <p:spPr>
          <a:xfrm>
            <a:off x="5220" y="810243"/>
            <a:ext cx="9143999" cy="369332"/>
          </a:xfrm>
          <a:prstGeom prst="rect">
            <a:avLst/>
          </a:prstGeom>
          <a:noFill/>
        </p:spPr>
        <p:txBody>
          <a:bodyPr wrap="square" rtlCol="0">
            <a:spAutoFit/>
          </a:bodyPr>
          <a:lstStyle/>
          <a:p>
            <a:endParaRPr lang="en-NZ" dirty="0"/>
          </a:p>
        </p:txBody>
      </p:sp>
    </p:spTree>
    <p:extLst>
      <p:ext uri="{BB962C8B-B14F-4D97-AF65-F5344CB8AC3E}">
        <p14:creationId xmlns:p14="http://schemas.microsoft.com/office/powerpoint/2010/main" val="2118704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228600"/>
            <a:ext cx="9143999" cy="584775"/>
          </a:xfrm>
          <a:prstGeom prst="rect">
            <a:avLst/>
          </a:prstGeom>
          <a:noFill/>
        </p:spPr>
        <p:txBody>
          <a:bodyPr wrap="square" rtlCol="0">
            <a:spAutoFit/>
          </a:bodyPr>
          <a:lstStyle/>
          <a:p>
            <a:pPr algn="ctr"/>
            <a:r>
              <a:rPr lang="en-NZ" sz="2800" b="1" dirty="0" smtClean="0">
                <a:solidFill>
                  <a:srgbClr val="224290"/>
                </a:solidFill>
              </a:rPr>
              <a:t>What are the objectives?</a:t>
            </a:r>
          </a:p>
          <a:p>
            <a:pPr algn="ctr"/>
            <a:endParaRPr lang="en-NZ" sz="400" b="1" dirty="0" smtClean="0">
              <a:solidFill>
                <a:srgbClr val="2B53B7"/>
              </a:solidFill>
            </a:endParaRPr>
          </a:p>
        </p:txBody>
      </p:sp>
      <p:sp>
        <p:nvSpPr>
          <p:cNvPr id="10" name="TextBox 9"/>
          <p:cNvSpPr txBox="1"/>
          <p:nvPr/>
        </p:nvSpPr>
        <p:spPr>
          <a:xfrm>
            <a:off x="533400" y="990600"/>
            <a:ext cx="7467600" cy="4298613"/>
          </a:xfrm>
          <a:prstGeom prst="rect">
            <a:avLst/>
          </a:prstGeom>
          <a:noFill/>
        </p:spPr>
        <p:txBody>
          <a:bodyPr wrap="square" rtlCol="0">
            <a:spAutoFit/>
          </a:bodyPr>
          <a:lstStyle/>
          <a:p>
            <a:pPr>
              <a:spcBef>
                <a:spcPts val="400"/>
              </a:spcBef>
              <a:spcAft>
                <a:spcPts val="400"/>
              </a:spcAft>
            </a:pPr>
            <a:r>
              <a:rPr lang="en-NZ" sz="2400" dirty="0" smtClean="0">
                <a:solidFill>
                  <a:schemeClr val="tx1">
                    <a:lumMod val="75000"/>
                    <a:lumOff val="25000"/>
                  </a:schemeClr>
                </a:solidFill>
              </a:rPr>
              <a:t>After </a:t>
            </a:r>
            <a:r>
              <a:rPr lang="en-NZ" sz="2400" dirty="0">
                <a:solidFill>
                  <a:schemeClr val="tx1">
                    <a:lumMod val="75000"/>
                    <a:lumOff val="25000"/>
                  </a:schemeClr>
                </a:solidFill>
              </a:rPr>
              <a:t>family violence has been reported to Police or referred from Corrections [high risk prison releases in Christchurch</a:t>
            </a:r>
            <a:r>
              <a:rPr lang="en-NZ" sz="2400" dirty="0" smtClean="0">
                <a:solidFill>
                  <a:schemeClr val="tx1">
                    <a:lumMod val="75000"/>
                    <a:lumOff val="25000"/>
                  </a:schemeClr>
                </a:solidFill>
              </a:rPr>
              <a:t>] …</a:t>
            </a:r>
            <a:endParaRPr lang="en-NZ" sz="2400" dirty="0">
              <a:solidFill>
                <a:schemeClr val="tx1">
                  <a:lumMod val="75000"/>
                  <a:lumOff val="25000"/>
                </a:schemeClr>
              </a:solidFill>
            </a:endParaRPr>
          </a:p>
          <a:p>
            <a:pPr marL="285750" indent="-285750">
              <a:spcBef>
                <a:spcPts val="400"/>
              </a:spcBef>
              <a:spcAft>
                <a:spcPts val="400"/>
              </a:spcAft>
              <a:buFont typeface="Arial" panose="020B0604020202020204" pitchFamily="34" charset="0"/>
              <a:buChar char="•"/>
            </a:pPr>
            <a:r>
              <a:rPr lang="en-NZ" sz="2400" dirty="0" smtClean="0">
                <a:solidFill>
                  <a:schemeClr val="tx1">
                    <a:lumMod val="75000"/>
                    <a:lumOff val="25000"/>
                  </a:schemeClr>
                </a:solidFill>
              </a:rPr>
              <a:t>To improve </a:t>
            </a:r>
            <a:r>
              <a:rPr lang="en-NZ" sz="2400" b="1" dirty="0">
                <a:solidFill>
                  <a:srgbClr val="4E9E45"/>
                </a:solidFill>
              </a:rPr>
              <a:t>safety management</a:t>
            </a:r>
            <a:r>
              <a:rPr lang="en-NZ" sz="2400" b="1" dirty="0">
                <a:solidFill>
                  <a:schemeClr val="tx1">
                    <a:lumMod val="75000"/>
                    <a:lumOff val="25000"/>
                  </a:schemeClr>
                </a:solidFill>
              </a:rPr>
              <a:t> </a:t>
            </a:r>
            <a:r>
              <a:rPr lang="en-NZ" sz="2400" dirty="0">
                <a:solidFill>
                  <a:schemeClr val="tx1">
                    <a:lumMod val="75000"/>
                    <a:lumOff val="25000"/>
                  </a:schemeClr>
                </a:solidFill>
              </a:rPr>
              <a:t>as soon as possible </a:t>
            </a:r>
            <a:endParaRPr lang="en-NZ" sz="2400" dirty="0" smtClean="0">
              <a:solidFill>
                <a:schemeClr val="tx1">
                  <a:lumMod val="75000"/>
                  <a:lumOff val="25000"/>
                </a:schemeClr>
              </a:solidFill>
            </a:endParaRPr>
          </a:p>
          <a:p>
            <a:pPr marL="285750" indent="-285750">
              <a:spcBef>
                <a:spcPts val="400"/>
              </a:spcBef>
              <a:spcAft>
                <a:spcPts val="400"/>
              </a:spcAft>
              <a:buFont typeface="Arial" panose="020B0604020202020204" pitchFamily="34" charset="0"/>
              <a:buChar char="•"/>
            </a:pPr>
            <a:r>
              <a:rPr lang="en-NZ" sz="2400" dirty="0" smtClean="0">
                <a:solidFill>
                  <a:schemeClr val="tx1">
                    <a:lumMod val="75000"/>
                    <a:lumOff val="25000"/>
                  </a:schemeClr>
                </a:solidFill>
              </a:rPr>
              <a:t>To ensure </a:t>
            </a:r>
            <a:r>
              <a:rPr lang="en-NZ" sz="2400" b="1" dirty="0">
                <a:solidFill>
                  <a:srgbClr val="4E9E45"/>
                </a:solidFill>
              </a:rPr>
              <a:t>early identification</a:t>
            </a:r>
            <a:r>
              <a:rPr lang="en-NZ" sz="2400" b="1" dirty="0">
                <a:solidFill>
                  <a:schemeClr val="tx1">
                    <a:lumMod val="75000"/>
                    <a:lumOff val="25000"/>
                  </a:schemeClr>
                </a:solidFill>
              </a:rPr>
              <a:t> </a:t>
            </a:r>
            <a:r>
              <a:rPr lang="en-NZ" sz="2400" dirty="0">
                <a:solidFill>
                  <a:schemeClr val="tx1">
                    <a:lumMod val="75000"/>
                    <a:lumOff val="25000"/>
                  </a:schemeClr>
                </a:solidFill>
              </a:rPr>
              <a:t>and appropriate responses to at-risk whānau at the first </a:t>
            </a:r>
            <a:r>
              <a:rPr lang="en-NZ" sz="2400" dirty="0" smtClean="0">
                <a:solidFill>
                  <a:schemeClr val="tx1">
                    <a:lumMod val="75000"/>
                    <a:lumOff val="25000"/>
                  </a:schemeClr>
                </a:solidFill>
              </a:rPr>
              <a:t>opportunity so as to: </a:t>
            </a:r>
          </a:p>
          <a:p>
            <a:pPr marL="800100" lvl="1" indent="-342900">
              <a:spcBef>
                <a:spcPts val="400"/>
              </a:spcBef>
              <a:spcAft>
                <a:spcPts val="400"/>
              </a:spcAft>
              <a:buFont typeface="Courier New" panose="02070309020205020404" pitchFamily="49" charset="0"/>
              <a:buChar char="o"/>
            </a:pPr>
            <a:r>
              <a:rPr lang="en-NZ" sz="2400" dirty="0" smtClean="0">
                <a:solidFill>
                  <a:schemeClr val="tx1">
                    <a:lumMod val="75000"/>
                    <a:lumOff val="25000"/>
                  </a:schemeClr>
                </a:solidFill>
              </a:rPr>
              <a:t>manage perpetrators</a:t>
            </a:r>
          </a:p>
          <a:p>
            <a:pPr marL="800100" lvl="1" indent="-342900">
              <a:spcBef>
                <a:spcPts val="400"/>
              </a:spcBef>
              <a:spcAft>
                <a:spcPts val="400"/>
              </a:spcAft>
              <a:buFont typeface="Courier New" panose="02070309020205020404" pitchFamily="49" charset="0"/>
              <a:buChar char="o"/>
            </a:pPr>
            <a:r>
              <a:rPr lang="en-NZ" sz="2400" smtClean="0">
                <a:solidFill>
                  <a:schemeClr val="tx1">
                    <a:lumMod val="75000"/>
                    <a:lumOff val="25000"/>
                  </a:schemeClr>
                </a:solidFill>
              </a:rPr>
              <a:t>reduce re-victimisation/re-offending </a:t>
            </a:r>
            <a:r>
              <a:rPr lang="en-NZ" sz="2400" dirty="0">
                <a:solidFill>
                  <a:schemeClr val="tx1">
                    <a:lumMod val="75000"/>
                    <a:lumOff val="25000"/>
                  </a:schemeClr>
                </a:solidFill>
              </a:rPr>
              <a:t>and </a:t>
            </a:r>
            <a:endParaRPr lang="en-NZ" sz="2400" dirty="0" smtClean="0">
              <a:solidFill>
                <a:schemeClr val="tx1">
                  <a:lumMod val="75000"/>
                  <a:lumOff val="25000"/>
                </a:schemeClr>
              </a:solidFill>
            </a:endParaRPr>
          </a:p>
          <a:p>
            <a:pPr marL="800100" lvl="1" indent="-342900">
              <a:spcBef>
                <a:spcPts val="400"/>
              </a:spcBef>
              <a:spcAft>
                <a:spcPts val="400"/>
              </a:spcAft>
              <a:buFont typeface="Courier New" panose="02070309020205020404" pitchFamily="49" charset="0"/>
              <a:buChar char="o"/>
            </a:pPr>
            <a:r>
              <a:rPr lang="en-NZ" sz="2400" dirty="0" smtClean="0">
                <a:solidFill>
                  <a:schemeClr val="tx1">
                    <a:lumMod val="75000"/>
                    <a:lumOff val="25000"/>
                  </a:schemeClr>
                </a:solidFill>
              </a:rPr>
              <a:t>improve </a:t>
            </a:r>
            <a:r>
              <a:rPr lang="en-NZ" sz="2400" dirty="0">
                <a:solidFill>
                  <a:schemeClr val="tx1">
                    <a:lumMod val="75000"/>
                    <a:lumOff val="25000"/>
                  </a:schemeClr>
                </a:solidFill>
              </a:rPr>
              <a:t>long-term outcomes</a:t>
            </a:r>
            <a:r>
              <a:rPr lang="en-NZ" sz="2400" dirty="0" smtClean="0">
                <a:solidFill>
                  <a:schemeClr val="tx1">
                    <a:lumMod val="75000"/>
                    <a:lumOff val="25000"/>
                  </a:schemeClr>
                </a:solidFill>
              </a:rPr>
              <a:t>.</a:t>
            </a:r>
          </a:p>
        </p:txBody>
      </p:sp>
    </p:spTree>
    <p:extLst>
      <p:ext uri="{BB962C8B-B14F-4D97-AF65-F5344CB8AC3E}">
        <p14:creationId xmlns:p14="http://schemas.microsoft.com/office/powerpoint/2010/main" val="2413517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6676" y="222735"/>
            <a:ext cx="9143999" cy="523220"/>
          </a:xfrm>
          <a:prstGeom prst="rect">
            <a:avLst/>
          </a:prstGeom>
          <a:noFill/>
        </p:spPr>
        <p:txBody>
          <a:bodyPr wrap="square" rtlCol="0">
            <a:spAutoFit/>
          </a:bodyPr>
          <a:lstStyle/>
          <a:p>
            <a:pPr algn="ctr"/>
            <a:r>
              <a:rPr lang="en-NZ" sz="2800" b="1" dirty="0" smtClean="0">
                <a:solidFill>
                  <a:srgbClr val="224290"/>
                </a:solidFill>
              </a:rPr>
              <a:t>Who is involved? </a:t>
            </a:r>
            <a:endParaRPr lang="en-NZ" sz="400" b="1" dirty="0" smtClean="0">
              <a:solidFill>
                <a:srgbClr val="2B53B7"/>
              </a:solidFill>
            </a:endParaRPr>
          </a:p>
        </p:txBody>
      </p:sp>
      <p:sp>
        <p:nvSpPr>
          <p:cNvPr id="10" name="TextBox 9"/>
          <p:cNvSpPr txBox="1"/>
          <p:nvPr/>
        </p:nvSpPr>
        <p:spPr>
          <a:xfrm>
            <a:off x="533400" y="879029"/>
            <a:ext cx="7467600" cy="4647426"/>
          </a:xfrm>
          <a:prstGeom prst="rect">
            <a:avLst/>
          </a:prstGeom>
          <a:noFill/>
        </p:spPr>
        <p:txBody>
          <a:bodyPr wrap="square" rtlCol="0">
            <a:spAutoFit/>
          </a:bodyPr>
          <a:lstStyle/>
          <a:p>
            <a:pPr>
              <a:spcBef>
                <a:spcPts val="400"/>
              </a:spcBef>
              <a:spcAft>
                <a:spcPts val="400"/>
              </a:spcAft>
            </a:pPr>
            <a:r>
              <a:rPr lang="en-NZ" sz="2000" b="1" dirty="0" smtClean="0">
                <a:solidFill>
                  <a:schemeClr val="tx1">
                    <a:lumMod val="75000"/>
                    <a:lumOff val="25000"/>
                  </a:schemeClr>
                </a:solidFill>
              </a:rPr>
              <a:t>Safety Assessment Meeting (SAM) team</a:t>
            </a:r>
          </a:p>
          <a:p>
            <a:pPr marL="800100" lvl="1" indent="-342900">
              <a:spcBef>
                <a:spcPts val="400"/>
              </a:spcBef>
              <a:spcAft>
                <a:spcPts val="400"/>
              </a:spcAft>
              <a:buFont typeface="Arial" panose="020B0604020202020204" pitchFamily="34" charset="0"/>
              <a:buChar char="•"/>
            </a:pPr>
            <a:r>
              <a:rPr lang="en-NZ" sz="1600" dirty="0" smtClean="0">
                <a:solidFill>
                  <a:schemeClr val="tx1">
                    <a:lumMod val="75000"/>
                    <a:lumOff val="25000"/>
                  </a:schemeClr>
                </a:solidFill>
              </a:rPr>
              <a:t>Police</a:t>
            </a:r>
          </a:p>
          <a:p>
            <a:pPr marL="800100" lvl="1" indent="-342900">
              <a:spcBef>
                <a:spcPts val="400"/>
              </a:spcBef>
              <a:spcAft>
                <a:spcPts val="400"/>
              </a:spcAft>
              <a:buFont typeface="Arial" panose="020B0604020202020204" pitchFamily="34" charset="0"/>
              <a:buChar char="•"/>
            </a:pPr>
            <a:r>
              <a:rPr lang="en-NZ" sz="1600" dirty="0" smtClean="0">
                <a:solidFill>
                  <a:schemeClr val="tx1">
                    <a:lumMod val="75000"/>
                    <a:lumOff val="25000"/>
                  </a:schemeClr>
                </a:solidFill>
              </a:rPr>
              <a:t>Child Youth and Family</a:t>
            </a:r>
          </a:p>
          <a:p>
            <a:pPr marL="800100" lvl="1" indent="-342900">
              <a:spcBef>
                <a:spcPts val="400"/>
              </a:spcBef>
              <a:spcAft>
                <a:spcPts val="400"/>
              </a:spcAft>
              <a:buFont typeface="Arial" panose="020B0604020202020204" pitchFamily="34" charset="0"/>
              <a:buChar char="•"/>
            </a:pPr>
            <a:r>
              <a:rPr lang="en-NZ" sz="1600" dirty="0" smtClean="0">
                <a:solidFill>
                  <a:schemeClr val="tx1">
                    <a:lumMod val="75000"/>
                    <a:lumOff val="25000"/>
                  </a:schemeClr>
                </a:solidFill>
              </a:rPr>
              <a:t>Corrections</a:t>
            </a:r>
          </a:p>
          <a:p>
            <a:pPr marL="800100" lvl="1" indent="-342900">
              <a:spcBef>
                <a:spcPts val="400"/>
              </a:spcBef>
              <a:spcAft>
                <a:spcPts val="400"/>
              </a:spcAft>
              <a:buFont typeface="Arial" panose="020B0604020202020204" pitchFamily="34" charset="0"/>
              <a:buChar char="•"/>
            </a:pPr>
            <a:r>
              <a:rPr lang="en-NZ" sz="1600" dirty="0" smtClean="0">
                <a:solidFill>
                  <a:schemeClr val="tx1">
                    <a:lumMod val="75000"/>
                    <a:lumOff val="25000"/>
                  </a:schemeClr>
                </a:solidFill>
              </a:rPr>
              <a:t>Health</a:t>
            </a:r>
          </a:p>
          <a:p>
            <a:pPr marL="800100" lvl="1" indent="-342900">
              <a:spcBef>
                <a:spcPts val="400"/>
              </a:spcBef>
              <a:spcAft>
                <a:spcPts val="400"/>
              </a:spcAft>
              <a:buFont typeface="Arial" panose="020B0604020202020204" pitchFamily="34" charset="0"/>
              <a:buChar char="•"/>
            </a:pPr>
            <a:r>
              <a:rPr lang="en-NZ" sz="1600" smtClean="0">
                <a:solidFill>
                  <a:schemeClr val="tx1">
                    <a:lumMod val="75000"/>
                    <a:lumOff val="25000"/>
                  </a:schemeClr>
                </a:solidFill>
              </a:rPr>
              <a:t>Iwi/Māori</a:t>
            </a:r>
            <a:endParaRPr lang="en-NZ" sz="1600" dirty="0" smtClean="0">
              <a:solidFill>
                <a:schemeClr val="tx1">
                  <a:lumMod val="75000"/>
                  <a:lumOff val="25000"/>
                </a:schemeClr>
              </a:solidFill>
            </a:endParaRPr>
          </a:p>
          <a:p>
            <a:pPr>
              <a:spcBef>
                <a:spcPts val="400"/>
              </a:spcBef>
              <a:spcAft>
                <a:spcPts val="400"/>
              </a:spcAft>
            </a:pPr>
            <a:r>
              <a:rPr lang="en-NZ" sz="2000" b="1" dirty="0" smtClean="0">
                <a:solidFill>
                  <a:schemeClr val="tx1">
                    <a:lumMod val="75000"/>
                    <a:lumOff val="25000"/>
                  </a:schemeClr>
                </a:solidFill>
              </a:rPr>
              <a:t>Intensive Case Management (ICM) team</a:t>
            </a:r>
          </a:p>
          <a:p>
            <a:pPr marL="914400" lvl="1" indent="-457200">
              <a:spcBef>
                <a:spcPts val="400"/>
              </a:spcBef>
              <a:spcAft>
                <a:spcPts val="400"/>
              </a:spcAft>
              <a:buFont typeface="Arial" panose="020B0604020202020204" pitchFamily="34" charset="0"/>
              <a:buChar char="•"/>
            </a:pPr>
            <a:r>
              <a:rPr lang="en-NZ" sz="1600" dirty="0" smtClean="0">
                <a:solidFill>
                  <a:schemeClr val="tx1">
                    <a:lumMod val="75000"/>
                    <a:lumOff val="25000"/>
                  </a:schemeClr>
                </a:solidFill>
              </a:rPr>
              <a:t>SAM agencies </a:t>
            </a:r>
            <a:r>
              <a:rPr lang="en-NZ" sz="1600" b="1" dirty="0" smtClean="0">
                <a:solidFill>
                  <a:schemeClr val="tx1">
                    <a:lumMod val="75000"/>
                    <a:lumOff val="25000"/>
                  </a:schemeClr>
                </a:solidFill>
              </a:rPr>
              <a:t>PLUS:</a:t>
            </a:r>
          </a:p>
          <a:p>
            <a:pPr marL="1371600" lvl="2" indent="-457200">
              <a:spcBef>
                <a:spcPts val="400"/>
              </a:spcBef>
              <a:spcAft>
                <a:spcPts val="400"/>
              </a:spcAft>
              <a:buFont typeface="Courier New" panose="02070309020205020404" pitchFamily="49" charset="0"/>
              <a:buChar char="o"/>
            </a:pPr>
            <a:r>
              <a:rPr lang="en-NZ" sz="1600" dirty="0" smtClean="0">
                <a:solidFill>
                  <a:schemeClr val="tx1">
                    <a:lumMod val="75000"/>
                    <a:lumOff val="25000"/>
                  </a:schemeClr>
                </a:solidFill>
              </a:rPr>
              <a:t>ACC</a:t>
            </a:r>
          </a:p>
          <a:p>
            <a:pPr marL="1371600" lvl="2" indent="-457200">
              <a:spcBef>
                <a:spcPts val="400"/>
              </a:spcBef>
              <a:spcAft>
                <a:spcPts val="400"/>
              </a:spcAft>
              <a:buFont typeface="Courier New" panose="02070309020205020404" pitchFamily="49" charset="0"/>
              <a:buChar char="o"/>
            </a:pPr>
            <a:r>
              <a:rPr lang="en-NZ" sz="1600" dirty="0" smtClean="0">
                <a:solidFill>
                  <a:schemeClr val="tx1">
                    <a:lumMod val="75000"/>
                    <a:lumOff val="25000"/>
                  </a:schemeClr>
                </a:solidFill>
              </a:rPr>
              <a:t>Housing New Zealand</a:t>
            </a:r>
          </a:p>
          <a:p>
            <a:pPr marL="1371600" lvl="2" indent="-457200">
              <a:spcBef>
                <a:spcPts val="400"/>
              </a:spcBef>
              <a:spcAft>
                <a:spcPts val="400"/>
              </a:spcAft>
              <a:buFont typeface="Courier New" panose="02070309020205020404" pitchFamily="49" charset="0"/>
              <a:buChar char="o"/>
            </a:pPr>
            <a:r>
              <a:rPr lang="en-NZ" sz="1600" dirty="0" smtClean="0">
                <a:solidFill>
                  <a:schemeClr val="tx1">
                    <a:lumMod val="75000"/>
                    <a:lumOff val="25000"/>
                  </a:schemeClr>
                </a:solidFill>
              </a:rPr>
              <a:t>Education</a:t>
            </a:r>
          </a:p>
          <a:p>
            <a:pPr marL="1371600" lvl="2" indent="-457200">
              <a:spcBef>
                <a:spcPts val="400"/>
              </a:spcBef>
              <a:spcAft>
                <a:spcPts val="400"/>
              </a:spcAft>
              <a:buFont typeface="Courier New" panose="02070309020205020404" pitchFamily="49" charset="0"/>
              <a:buChar char="o"/>
            </a:pPr>
            <a:r>
              <a:rPr lang="en-NZ" sz="1600" dirty="0" smtClean="0">
                <a:solidFill>
                  <a:schemeClr val="tx1">
                    <a:lumMod val="75000"/>
                    <a:lumOff val="25000"/>
                  </a:schemeClr>
                </a:solidFill>
              </a:rPr>
              <a:t>Ministry of Justice</a:t>
            </a:r>
          </a:p>
          <a:p>
            <a:pPr marL="1371600" lvl="2" indent="-457200">
              <a:spcBef>
                <a:spcPts val="400"/>
              </a:spcBef>
              <a:spcAft>
                <a:spcPts val="400"/>
              </a:spcAft>
              <a:buFont typeface="Courier New" panose="02070309020205020404" pitchFamily="49" charset="0"/>
              <a:buChar char="o"/>
            </a:pPr>
            <a:r>
              <a:rPr lang="en-NZ" sz="1600" dirty="0" smtClean="0">
                <a:solidFill>
                  <a:schemeClr val="tx1">
                    <a:lumMod val="75000"/>
                    <a:lumOff val="25000"/>
                  </a:schemeClr>
                </a:solidFill>
              </a:rPr>
              <a:t>Work and Income</a:t>
            </a:r>
            <a:endParaRPr lang="en-NZ" sz="1600" dirty="0">
              <a:solidFill>
                <a:schemeClr val="tx1">
                  <a:lumMod val="75000"/>
                  <a:lumOff val="25000"/>
                </a:schemeClr>
              </a:solidFill>
            </a:endParaRPr>
          </a:p>
        </p:txBody>
      </p:sp>
      <p:sp>
        <p:nvSpPr>
          <p:cNvPr id="2" name="Oval 1"/>
          <p:cNvSpPr/>
          <p:nvPr/>
        </p:nvSpPr>
        <p:spPr>
          <a:xfrm>
            <a:off x="6277097" y="2362200"/>
            <a:ext cx="1981200" cy="2133600"/>
          </a:xfrm>
          <a:prstGeom prst="ellipse">
            <a:avLst/>
          </a:prstGeom>
          <a:solidFill>
            <a:srgbClr val="2242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 name="TextBox 2"/>
          <p:cNvSpPr txBox="1"/>
          <p:nvPr/>
        </p:nvSpPr>
        <p:spPr>
          <a:xfrm rot="518961">
            <a:off x="6357292" y="2932201"/>
            <a:ext cx="1820810" cy="830997"/>
          </a:xfrm>
          <a:prstGeom prst="rect">
            <a:avLst/>
          </a:prstGeom>
          <a:noFill/>
        </p:spPr>
        <p:txBody>
          <a:bodyPr wrap="square" rtlCol="0">
            <a:spAutoFit/>
          </a:bodyPr>
          <a:lstStyle/>
          <a:p>
            <a:pPr algn="ctr"/>
            <a:r>
              <a:rPr lang="en-NZ" sz="2400" b="1" dirty="0">
                <a:solidFill>
                  <a:schemeClr val="bg1"/>
                </a:solidFill>
              </a:rPr>
              <a:t>W</a:t>
            </a:r>
            <a:r>
              <a:rPr lang="en-NZ" sz="2400" b="1" dirty="0" smtClean="0">
                <a:solidFill>
                  <a:schemeClr val="bg1"/>
                </a:solidFill>
              </a:rPr>
              <a:t>e work collectively</a:t>
            </a:r>
            <a:endParaRPr lang="en-NZ" sz="2400" b="1" dirty="0">
              <a:solidFill>
                <a:schemeClr val="bg1"/>
              </a:solidFill>
            </a:endParaRPr>
          </a:p>
        </p:txBody>
      </p:sp>
    </p:spTree>
    <p:extLst>
      <p:ext uri="{BB962C8B-B14F-4D97-AF65-F5344CB8AC3E}">
        <p14:creationId xmlns:p14="http://schemas.microsoft.com/office/powerpoint/2010/main" val="39777052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228600"/>
            <a:ext cx="9143999" cy="584775"/>
          </a:xfrm>
          <a:prstGeom prst="rect">
            <a:avLst/>
          </a:prstGeom>
          <a:noFill/>
        </p:spPr>
        <p:txBody>
          <a:bodyPr wrap="square" rtlCol="0">
            <a:spAutoFit/>
          </a:bodyPr>
          <a:lstStyle/>
          <a:p>
            <a:pPr algn="ctr"/>
            <a:r>
              <a:rPr lang="en-NZ" sz="2800" b="1" dirty="0" smtClean="0">
                <a:solidFill>
                  <a:srgbClr val="224290"/>
                </a:solidFill>
              </a:rPr>
              <a:t>What’s involved?</a:t>
            </a:r>
          </a:p>
          <a:p>
            <a:pPr algn="ctr"/>
            <a:endParaRPr lang="en-NZ" sz="400" b="1" dirty="0" smtClean="0">
              <a:solidFill>
                <a:srgbClr val="2B53B7"/>
              </a:solidFill>
            </a:endParaRPr>
          </a:p>
        </p:txBody>
      </p:sp>
      <p:sp>
        <p:nvSpPr>
          <p:cNvPr id="10" name="TextBox 9"/>
          <p:cNvSpPr txBox="1"/>
          <p:nvPr/>
        </p:nvSpPr>
        <p:spPr>
          <a:xfrm>
            <a:off x="533400" y="990600"/>
            <a:ext cx="7467600" cy="3642023"/>
          </a:xfrm>
          <a:prstGeom prst="rect">
            <a:avLst/>
          </a:prstGeom>
          <a:noFill/>
        </p:spPr>
        <p:txBody>
          <a:bodyPr wrap="square" rtlCol="0">
            <a:spAutoFit/>
          </a:bodyPr>
          <a:lstStyle/>
          <a:p>
            <a:pPr marL="285750" indent="-285750">
              <a:spcBef>
                <a:spcPts val="400"/>
              </a:spcBef>
              <a:spcAft>
                <a:spcPts val="400"/>
              </a:spcAft>
              <a:buFont typeface="Arial" panose="020B0604020202020204" pitchFamily="34" charset="0"/>
              <a:buChar char="•"/>
            </a:pPr>
            <a:r>
              <a:rPr lang="en-NZ" sz="2800" dirty="0" smtClean="0">
                <a:solidFill>
                  <a:schemeClr val="tx1">
                    <a:lumMod val="75000"/>
                    <a:lumOff val="25000"/>
                  </a:schemeClr>
                </a:solidFill>
              </a:rPr>
              <a:t>A </a:t>
            </a:r>
            <a:r>
              <a:rPr lang="en-NZ" sz="2800" dirty="0">
                <a:solidFill>
                  <a:schemeClr val="tx1">
                    <a:lumMod val="75000"/>
                    <a:lumOff val="25000"/>
                  </a:schemeClr>
                </a:solidFill>
              </a:rPr>
              <a:t>key feature is the identification of </a:t>
            </a:r>
            <a:r>
              <a:rPr lang="en-NZ" sz="2800" b="1" dirty="0">
                <a:solidFill>
                  <a:schemeClr val="tx1">
                    <a:lumMod val="75000"/>
                    <a:lumOff val="25000"/>
                  </a:schemeClr>
                </a:solidFill>
              </a:rPr>
              <a:t>‘high risk’ victims</a:t>
            </a:r>
            <a:r>
              <a:rPr lang="en-NZ" sz="2800" dirty="0">
                <a:solidFill>
                  <a:schemeClr val="tx1">
                    <a:lumMod val="75000"/>
                    <a:lumOff val="25000"/>
                  </a:schemeClr>
                </a:solidFill>
              </a:rPr>
              <a:t> and an </a:t>
            </a:r>
            <a:r>
              <a:rPr lang="en-NZ" sz="2800" b="1" dirty="0">
                <a:solidFill>
                  <a:schemeClr val="tx1">
                    <a:lumMod val="75000"/>
                    <a:lumOff val="25000"/>
                  </a:schemeClr>
                </a:solidFill>
              </a:rPr>
              <a:t>independent family violence specialist </a:t>
            </a:r>
            <a:r>
              <a:rPr lang="en-NZ" sz="2800" dirty="0">
                <a:solidFill>
                  <a:schemeClr val="tx1">
                    <a:lumMod val="75000"/>
                    <a:lumOff val="25000"/>
                  </a:schemeClr>
                </a:solidFill>
              </a:rPr>
              <a:t>to support these victims to reduce the risk of further violence.</a:t>
            </a:r>
          </a:p>
          <a:p>
            <a:pPr marL="285750" indent="-285750">
              <a:spcBef>
                <a:spcPts val="400"/>
              </a:spcBef>
              <a:spcAft>
                <a:spcPts val="400"/>
              </a:spcAft>
              <a:buFont typeface="Arial" panose="020B0604020202020204" pitchFamily="34" charset="0"/>
              <a:buChar char="•"/>
            </a:pPr>
            <a:r>
              <a:rPr lang="en-NZ" sz="2800" dirty="0" smtClean="0">
                <a:solidFill>
                  <a:schemeClr val="tx1">
                    <a:lumMod val="75000"/>
                    <a:lumOff val="25000"/>
                  </a:schemeClr>
                </a:solidFill>
              </a:rPr>
              <a:t>The </a:t>
            </a:r>
            <a:r>
              <a:rPr lang="en-NZ" sz="2800" dirty="0">
                <a:solidFill>
                  <a:schemeClr val="tx1">
                    <a:lumMod val="75000"/>
                    <a:lumOff val="25000"/>
                  </a:schemeClr>
                </a:solidFill>
              </a:rPr>
              <a:t>new approach has a </a:t>
            </a:r>
            <a:r>
              <a:rPr lang="en-NZ" sz="2800" b="1" dirty="0">
                <a:solidFill>
                  <a:schemeClr val="tx1">
                    <a:lumMod val="75000"/>
                    <a:lumOff val="25000"/>
                  </a:schemeClr>
                </a:solidFill>
              </a:rPr>
              <a:t>family/</a:t>
            </a:r>
            <a:r>
              <a:rPr lang="en-NZ" sz="2800" b="1" dirty="0" err="1">
                <a:solidFill>
                  <a:schemeClr val="tx1">
                    <a:lumMod val="75000"/>
                    <a:lumOff val="25000"/>
                  </a:schemeClr>
                </a:solidFill>
              </a:rPr>
              <a:t>whānau</a:t>
            </a:r>
            <a:r>
              <a:rPr lang="en-NZ" sz="2800" b="1" dirty="0">
                <a:solidFill>
                  <a:schemeClr val="tx1">
                    <a:lumMod val="75000"/>
                    <a:lumOff val="25000"/>
                  </a:schemeClr>
                </a:solidFill>
              </a:rPr>
              <a:t> focus</a:t>
            </a:r>
            <a:r>
              <a:rPr lang="en-NZ" sz="2800" dirty="0">
                <a:solidFill>
                  <a:schemeClr val="tx1">
                    <a:lumMod val="75000"/>
                    <a:lumOff val="25000"/>
                  </a:schemeClr>
                </a:solidFill>
              </a:rPr>
              <a:t> – it aims to assess and support the whole family’s needs. </a:t>
            </a:r>
            <a:r>
              <a:rPr lang="en-NZ" sz="2800" b="1" dirty="0">
                <a:solidFill>
                  <a:schemeClr val="tx1">
                    <a:lumMod val="75000"/>
                    <a:lumOff val="25000"/>
                  </a:schemeClr>
                </a:solidFill>
              </a:rPr>
              <a:t>Perpetrators</a:t>
            </a:r>
            <a:r>
              <a:rPr lang="en-NZ" sz="2800" dirty="0">
                <a:solidFill>
                  <a:schemeClr val="tx1">
                    <a:lumMod val="75000"/>
                    <a:lumOff val="25000"/>
                  </a:schemeClr>
                </a:solidFill>
              </a:rPr>
              <a:t> of violence will be managed</a:t>
            </a:r>
            <a:r>
              <a:rPr lang="en-NZ" sz="2800" dirty="0" smtClean="0">
                <a:solidFill>
                  <a:schemeClr val="tx1">
                    <a:lumMod val="75000"/>
                    <a:lumOff val="25000"/>
                  </a:schemeClr>
                </a:solidFill>
              </a:rPr>
              <a:t>.</a:t>
            </a:r>
            <a:endParaRPr lang="en-NZ" sz="2800" dirty="0">
              <a:solidFill>
                <a:schemeClr val="tx1">
                  <a:lumMod val="75000"/>
                  <a:lumOff val="25000"/>
                </a:schemeClr>
              </a:solidFill>
            </a:endParaRPr>
          </a:p>
        </p:txBody>
      </p:sp>
    </p:spTree>
    <p:extLst>
      <p:ext uri="{BB962C8B-B14F-4D97-AF65-F5344CB8AC3E}">
        <p14:creationId xmlns:p14="http://schemas.microsoft.com/office/powerpoint/2010/main" val="3205783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228600"/>
            <a:ext cx="9144000" cy="584775"/>
          </a:xfrm>
          <a:prstGeom prst="rect">
            <a:avLst/>
          </a:prstGeom>
          <a:noFill/>
        </p:spPr>
        <p:txBody>
          <a:bodyPr wrap="square" rtlCol="0">
            <a:spAutoFit/>
          </a:bodyPr>
          <a:lstStyle/>
          <a:p>
            <a:pPr algn="ctr"/>
            <a:r>
              <a:rPr lang="en-NZ" sz="2800" b="1" dirty="0" smtClean="0">
                <a:solidFill>
                  <a:srgbClr val="224290"/>
                </a:solidFill>
              </a:rPr>
              <a:t>Key features of the model</a:t>
            </a:r>
          </a:p>
          <a:p>
            <a:endParaRPr lang="en-NZ" sz="400" b="1" dirty="0" smtClean="0">
              <a:solidFill>
                <a:srgbClr val="2B53B7"/>
              </a:solidFill>
            </a:endParaRPr>
          </a:p>
        </p:txBody>
      </p:sp>
      <p:graphicFrame>
        <p:nvGraphicFramePr>
          <p:cNvPr id="6" name="Diagram 5"/>
          <p:cNvGraphicFramePr/>
          <p:nvPr>
            <p:extLst>
              <p:ext uri="{D42A27DB-BD31-4B8C-83A1-F6EECF244321}">
                <p14:modId xmlns:p14="http://schemas.microsoft.com/office/powerpoint/2010/main" val="121116386"/>
              </p:ext>
            </p:extLst>
          </p:nvPr>
        </p:nvGraphicFramePr>
        <p:xfrm>
          <a:off x="533400" y="1066800"/>
          <a:ext cx="3886200" cy="4343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 4"/>
          <p:cNvGraphicFramePr/>
          <p:nvPr>
            <p:extLst>
              <p:ext uri="{D42A27DB-BD31-4B8C-83A1-F6EECF244321}">
                <p14:modId xmlns:p14="http://schemas.microsoft.com/office/powerpoint/2010/main" val="871760442"/>
              </p:ext>
            </p:extLst>
          </p:nvPr>
        </p:nvGraphicFramePr>
        <p:xfrm>
          <a:off x="4648200" y="1066800"/>
          <a:ext cx="3853544" cy="43434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860197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228600"/>
            <a:ext cx="9144000" cy="584775"/>
          </a:xfrm>
          <a:prstGeom prst="rect">
            <a:avLst/>
          </a:prstGeom>
          <a:noFill/>
        </p:spPr>
        <p:txBody>
          <a:bodyPr wrap="square" rtlCol="0">
            <a:spAutoFit/>
          </a:bodyPr>
          <a:lstStyle/>
          <a:p>
            <a:pPr algn="ctr"/>
            <a:r>
              <a:rPr lang="en-NZ" sz="2800" b="1" dirty="0" smtClean="0">
                <a:solidFill>
                  <a:srgbClr val="224290"/>
                </a:solidFill>
              </a:rPr>
              <a:t>What does this mean for agencies in the pilot area?</a:t>
            </a:r>
          </a:p>
          <a:p>
            <a:endParaRPr lang="en-NZ" sz="400" b="1" dirty="0" smtClean="0">
              <a:solidFill>
                <a:srgbClr val="2B53B7"/>
              </a:solidFill>
            </a:endParaRPr>
          </a:p>
        </p:txBody>
      </p:sp>
      <p:sp>
        <p:nvSpPr>
          <p:cNvPr id="8" name="TextBox 7"/>
          <p:cNvSpPr txBox="1"/>
          <p:nvPr/>
        </p:nvSpPr>
        <p:spPr>
          <a:xfrm>
            <a:off x="462419" y="930563"/>
            <a:ext cx="7919581" cy="4298613"/>
          </a:xfrm>
          <a:prstGeom prst="rect">
            <a:avLst/>
          </a:prstGeom>
          <a:noFill/>
        </p:spPr>
        <p:txBody>
          <a:bodyPr wrap="square" rtlCol="0">
            <a:spAutoFit/>
          </a:bodyPr>
          <a:lstStyle/>
          <a:p>
            <a:pPr marL="541338" lvl="1" indent="-285750">
              <a:spcBef>
                <a:spcPts val="400"/>
              </a:spcBef>
              <a:spcAft>
                <a:spcPts val="400"/>
              </a:spcAft>
              <a:buFont typeface="Arial" panose="020B0604020202020204" pitchFamily="34" charset="0"/>
              <a:buChar char="•"/>
            </a:pPr>
            <a:r>
              <a:rPr lang="en-NZ" sz="2000" dirty="0" smtClean="0">
                <a:solidFill>
                  <a:schemeClr val="tx1">
                    <a:lumMod val="85000"/>
                    <a:lumOff val="15000"/>
                  </a:schemeClr>
                </a:solidFill>
              </a:rPr>
              <a:t>Police referrals will be considered by ISR instead of FVIARS.</a:t>
            </a:r>
          </a:p>
          <a:p>
            <a:pPr marL="541338" lvl="1" indent="-285750">
              <a:spcBef>
                <a:spcPts val="400"/>
              </a:spcBef>
              <a:spcAft>
                <a:spcPts val="400"/>
              </a:spcAft>
              <a:buFont typeface="Arial" panose="020B0604020202020204" pitchFamily="34" charset="0"/>
              <a:buChar char="•"/>
            </a:pPr>
            <a:r>
              <a:rPr lang="en-NZ" sz="2000" dirty="0" smtClean="0">
                <a:solidFill>
                  <a:schemeClr val="tx1">
                    <a:lumMod val="85000"/>
                    <a:lumOff val="15000"/>
                  </a:schemeClr>
                </a:solidFill>
              </a:rPr>
              <a:t>Practitioners will be working in an Integrated Safety Response role (not FVIARS or round table).</a:t>
            </a:r>
          </a:p>
          <a:p>
            <a:pPr marL="541338" lvl="1" indent="-285750">
              <a:spcBef>
                <a:spcPts val="400"/>
              </a:spcBef>
              <a:spcAft>
                <a:spcPts val="400"/>
              </a:spcAft>
              <a:buFont typeface="Arial" panose="020B0604020202020204" pitchFamily="34" charset="0"/>
              <a:buChar char="•"/>
            </a:pPr>
            <a:r>
              <a:rPr lang="en-NZ" sz="2000" dirty="0" smtClean="0">
                <a:solidFill>
                  <a:schemeClr val="tx1">
                    <a:lumMod val="85000"/>
                    <a:lumOff val="15000"/>
                  </a:schemeClr>
                </a:solidFill>
              </a:rPr>
              <a:t>Cases that are open with agencies already may receive additional tasks or requests to undertake actions from ISR. These will be requested through agency representatives at ISR.</a:t>
            </a:r>
          </a:p>
          <a:p>
            <a:pPr marL="541338" lvl="1" indent="-285750">
              <a:spcBef>
                <a:spcPts val="400"/>
              </a:spcBef>
              <a:spcAft>
                <a:spcPts val="400"/>
              </a:spcAft>
              <a:buFont typeface="Arial" panose="020B0604020202020204" pitchFamily="34" charset="0"/>
              <a:buChar char="•"/>
            </a:pPr>
            <a:r>
              <a:rPr lang="en-NZ" sz="2000" dirty="0" smtClean="0">
                <a:solidFill>
                  <a:schemeClr val="tx1">
                    <a:lumMod val="85000"/>
                    <a:lumOff val="15000"/>
                  </a:schemeClr>
                </a:solidFill>
              </a:rPr>
              <a:t>ISR staff will be a helpful resource because of their expertise in family violence. </a:t>
            </a:r>
          </a:p>
          <a:p>
            <a:pPr marL="541338" lvl="1" indent="-285750">
              <a:spcBef>
                <a:spcPts val="400"/>
              </a:spcBef>
              <a:spcAft>
                <a:spcPts val="400"/>
              </a:spcAft>
              <a:buFont typeface="Arial" panose="020B0604020202020204" pitchFamily="34" charset="0"/>
              <a:buChar char="•"/>
            </a:pPr>
            <a:r>
              <a:rPr lang="en-NZ" sz="2000" dirty="0" smtClean="0">
                <a:solidFill>
                  <a:schemeClr val="tx1">
                    <a:lumMod val="85000"/>
                    <a:lumOff val="15000"/>
                  </a:schemeClr>
                </a:solidFill>
              </a:rPr>
              <a:t>Over time, we will better understand service gaps and the role we can play in helping address these. </a:t>
            </a:r>
          </a:p>
          <a:p>
            <a:pPr marL="541338" lvl="1" indent="-285750">
              <a:spcBef>
                <a:spcPts val="400"/>
              </a:spcBef>
              <a:spcAft>
                <a:spcPts val="400"/>
              </a:spcAft>
              <a:buFont typeface="Arial" panose="020B0604020202020204" pitchFamily="34" charset="0"/>
              <a:buChar char="•"/>
            </a:pPr>
            <a:r>
              <a:rPr lang="en-NZ" sz="2000" dirty="0">
                <a:solidFill>
                  <a:schemeClr val="tx1">
                    <a:lumMod val="85000"/>
                    <a:lumOff val="15000"/>
                  </a:schemeClr>
                </a:solidFill>
              </a:rPr>
              <a:t>C</a:t>
            </a:r>
            <a:r>
              <a:rPr lang="en-NZ" sz="2000" dirty="0" smtClean="0">
                <a:solidFill>
                  <a:schemeClr val="tx1">
                    <a:lumMod val="85000"/>
                    <a:lumOff val="15000"/>
                  </a:schemeClr>
                </a:solidFill>
              </a:rPr>
              <a:t>ore partners will receive anonymised reports on the analytics and data collected and stored in the new case management solution. </a:t>
            </a:r>
            <a:endParaRPr lang="en-NZ" sz="2000" dirty="0">
              <a:solidFill>
                <a:schemeClr val="tx1">
                  <a:lumMod val="85000"/>
                  <a:lumOff val="15000"/>
                </a:schemeClr>
              </a:solidFill>
            </a:endParaRPr>
          </a:p>
        </p:txBody>
      </p:sp>
      <p:sp>
        <p:nvSpPr>
          <p:cNvPr id="2" name="TextBox 1"/>
          <p:cNvSpPr txBox="1"/>
          <p:nvPr/>
        </p:nvSpPr>
        <p:spPr>
          <a:xfrm>
            <a:off x="6781800" y="6654673"/>
            <a:ext cx="184731" cy="369332"/>
          </a:xfrm>
          <a:prstGeom prst="rect">
            <a:avLst/>
          </a:prstGeom>
          <a:noFill/>
        </p:spPr>
        <p:txBody>
          <a:bodyPr wrap="none" rtlCol="0">
            <a:spAutoFit/>
          </a:bodyPr>
          <a:lstStyle/>
          <a:p>
            <a:endParaRPr lang="en-NZ" dirty="0"/>
          </a:p>
        </p:txBody>
      </p:sp>
    </p:spTree>
    <p:extLst>
      <p:ext uri="{BB962C8B-B14F-4D97-AF65-F5344CB8AC3E}">
        <p14:creationId xmlns:p14="http://schemas.microsoft.com/office/powerpoint/2010/main" val="1272532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FIL002\cyf_nat$\Service_Development\Care and Protection\Projects\Family Violence\Projects\Integrated Safety Response (2015)\Comms\Presentations\Branding\ISRLogoFinal72dp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 y="5638800"/>
            <a:ext cx="3809524" cy="10158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228600"/>
            <a:ext cx="9144000" cy="584775"/>
          </a:xfrm>
          <a:prstGeom prst="rect">
            <a:avLst/>
          </a:prstGeom>
          <a:noFill/>
        </p:spPr>
        <p:txBody>
          <a:bodyPr wrap="square" rtlCol="0">
            <a:spAutoFit/>
          </a:bodyPr>
          <a:lstStyle/>
          <a:p>
            <a:pPr algn="ctr"/>
            <a:r>
              <a:rPr lang="en-NZ" sz="2800" b="1" dirty="0" smtClean="0">
                <a:solidFill>
                  <a:srgbClr val="224290"/>
                </a:solidFill>
              </a:rPr>
              <a:t>What will be the benefits?</a:t>
            </a:r>
          </a:p>
          <a:p>
            <a:endParaRPr lang="en-NZ" sz="400" b="1" dirty="0" smtClean="0">
              <a:solidFill>
                <a:srgbClr val="2B53B7"/>
              </a:solidFill>
            </a:endParaRPr>
          </a:p>
        </p:txBody>
      </p:sp>
      <p:sp>
        <p:nvSpPr>
          <p:cNvPr id="8" name="TextBox 7"/>
          <p:cNvSpPr txBox="1"/>
          <p:nvPr/>
        </p:nvSpPr>
        <p:spPr>
          <a:xfrm>
            <a:off x="462419" y="930563"/>
            <a:ext cx="7919581" cy="4196020"/>
          </a:xfrm>
          <a:prstGeom prst="rect">
            <a:avLst/>
          </a:prstGeom>
          <a:noFill/>
        </p:spPr>
        <p:txBody>
          <a:bodyPr wrap="square" rtlCol="0">
            <a:spAutoFit/>
          </a:bodyPr>
          <a:lstStyle/>
          <a:p>
            <a:pPr marL="541338" lvl="1" indent="-285750">
              <a:spcBef>
                <a:spcPts val="400"/>
              </a:spcBef>
              <a:spcAft>
                <a:spcPts val="400"/>
              </a:spcAft>
              <a:buFont typeface="Arial" panose="020B0604020202020204" pitchFamily="34" charset="0"/>
              <a:buChar char="•"/>
            </a:pPr>
            <a:r>
              <a:rPr lang="en-NZ" sz="2400" dirty="0" smtClean="0">
                <a:solidFill>
                  <a:schemeClr val="tx1">
                    <a:lumMod val="85000"/>
                    <a:lumOff val="15000"/>
                  </a:schemeClr>
                </a:solidFill>
              </a:rPr>
              <a:t>Families </a:t>
            </a:r>
            <a:r>
              <a:rPr lang="en-NZ" sz="2400" dirty="0">
                <a:solidFill>
                  <a:schemeClr val="tx1">
                    <a:lumMod val="85000"/>
                    <a:lumOff val="15000"/>
                  </a:schemeClr>
                </a:solidFill>
              </a:rPr>
              <a:t>receive faster and integrated support and services following a family violence incident.</a:t>
            </a:r>
          </a:p>
          <a:p>
            <a:pPr marL="541338" lvl="1" indent="-285750">
              <a:spcBef>
                <a:spcPts val="400"/>
              </a:spcBef>
              <a:spcAft>
                <a:spcPts val="400"/>
              </a:spcAft>
              <a:buFont typeface="Arial" panose="020B0604020202020204" pitchFamily="34" charset="0"/>
              <a:buChar char="•"/>
            </a:pPr>
            <a:r>
              <a:rPr lang="en-NZ" sz="2400" dirty="0" smtClean="0">
                <a:solidFill>
                  <a:schemeClr val="tx1">
                    <a:lumMod val="85000"/>
                    <a:lumOff val="15000"/>
                  </a:schemeClr>
                </a:solidFill>
              </a:rPr>
              <a:t>Victims </a:t>
            </a:r>
            <a:r>
              <a:rPr lang="en-NZ" sz="2400" dirty="0">
                <a:solidFill>
                  <a:schemeClr val="tx1">
                    <a:lumMod val="85000"/>
                    <a:lumOff val="15000"/>
                  </a:schemeClr>
                </a:solidFill>
              </a:rPr>
              <a:t>are safer and feel supported.</a:t>
            </a:r>
          </a:p>
          <a:p>
            <a:pPr marL="541338" lvl="1" indent="-285750">
              <a:spcBef>
                <a:spcPts val="400"/>
              </a:spcBef>
              <a:spcAft>
                <a:spcPts val="400"/>
              </a:spcAft>
              <a:buFont typeface="Arial" panose="020B0604020202020204" pitchFamily="34" charset="0"/>
              <a:buChar char="•"/>
            </a:pPr>
            <a:r>
              <a:rPr lang="en-NZ" sz="2400" dirty="0">
                <a:solidFill>
                  <a:schemeClr val="tx1">
                    <a:lumMod val="85000"/>
                    <a:lumOff val="15000"/>
                  </a:schemeClr>
                </a:solidFill>
              </a:rPr>
              <a:t>T</a:t>
            </a:r>
            <a:r>
              <a:rPr lang="en-NZ" sz="2400" dirty="0" smtClean="0">
                <a:solidFill>
                  <a:schemeClr val="tx1">
                    <a:lumMod val="85000"/>
                    <a:lumOff val="15000"/>
                  </a:schemeClr>
                </a:solidFill>
              </a:rPr>
              <a:t>he </a:t>
            </a:r>
            <a:r>
              <a:rPr lang="en-NZ" sz="2400" dirty="0">
                <a:solidFill>
                  <a:schemeClr val="tx1">
                    <a:lumMod val="85000"/>
                    <a:lumOff val="15000"/>
                  </a:schemeClr>
                </a:solidFill>
              </a:rPr>
              <a:t>needs of victims (to be safe) and perpetrators (to stop harmful behaviour) are considered together in a family-centred response.</a:t>
            </a:r>
          </a:p>
          <a:p>
            <a:pPr marL="541338" lvl="1" indent="-285750">
              <a:spcBef>
                <a:spcPts val="400"/>
              </a:spcBef>
              <a:spcAft>
                <a:spcPts val="400"/>
              </a:spcAft>
              <a:buFont typeface="Arial" panose="020B0604020202020204" pitchFamily="34" charset="0"/>
              <a:buChar char="•"/>
            </a:pPr>
            <a:r>
              <a:rPr lang="en-NZ" sz="2400" dirty="0" smtClean="0">
                <a:solidFill>
                  <a:schemeClr val="tx1">
                    <a:lumMod val="85000"/>
                    <a:lumOff val="15000"/>
                  </a:schemeClr>
                </a:solidFill>
              </a:rPr>
              <a:t>Increased </a:t>
            </a:r>
            <a:r>
              <a:rPr lang="en-NZ" sz="2400" dirty="0">
                <a:solidFill>
                  <a:schemeClr val="tx1">
                    <a:lumMod val="85000"/>
                    <a:lumOff val="15000"/>
                  </a:schemeClr>
                </a:solidFill>
              </a:rPr>
              <a:t>reporting of family violence because victims and those who know about the violence have more confidence in the system.</a:t>
            </a:r>
          </a:p>
          <a:p>
            <a:pPr marL="541338" lvl="1" indent="-285750">
              <a:spcBef>
                <a:spcPts val="400"/>
              </a:spcBef>
              <a:spcAft>
                <a:spcPts val="400"/>
              </a:spcAft>
              <a:buFont typeface="Arial" panose="020B0604020202020204" pitchFamily="34" charset="0"/>
              <a:buChar char="•"/>
            </a:pPr>
            <a:r>
              <a:rPr lang="en-NZ" sz="2400" dirty="0" smtClean="0">
                <a:solidFill>
                  <a:schemeClr val="tx1">
                    <a:lumMod val="85000"/>
                    <a:lumOff val="15000"/>
                  </a:schemeClr>
                </a:solidFill>
              </a:rPr>
              <a:t>Fewer </a:t>
            </a:r>
            <a:r>
              <a:rPr lang="en-NZ" sz="2400" dirty="0">
                <a:solidFill>
                  <a:schemeClr val="tx1">
                    <a:lumMod val="85000"/>
                    <a:lumOff val="15000"/>
                  </a:schemeClr>
                </a:solidFill>
              </a:rPr>
              <a:t>perpetrators re-offend.</a:t>
            </a:r>
          </a:p>
        </p:txBody>
      </p:sp>
      <p:sp>
        <p:nvSpPr>
          <p:cNvPr id="2" name="TextBox 1"/>
          <p:cNvSpPr txBox="1"/>
          <p:nvPr/>
        </p:nvSpPr>
        <p:spPr>
          <a:xfrm>
            <a:off x="6781800" y="6654673"/>
            <a:ext cx="184731" cy="369332"/>
          </a:xfrm>
          <a:prstGeom prst="rect">
            <a:avLst/>
          </a:prstGeom>
          <a:noFill/>
        </p:spPr>
        <p:txBody>
          <a:bodyPr wrap="none" rtlCol="0">
            <a:spAutoFit/>
          </a:bodyPr>
          <a:lstStyle/>
          <a:p>
            <a:endParaRPr lang="en-NZ" dirty="0"/>
          </a:p>
        </p:txBody>
      </p:sp>
    </p:spTree>
    <p:extLst>
      <p:ext uri="{BB962C8B-B14F-4D97-AF65-F5344CB8AC3E}">
        <p14:creationId xmlns:p14="http://schemas.microsoft.com/office/powerpoint/2010/main" val="3965227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1074</TotalTime>
  <Words>1087</Words>
  <Application>Microsoft Office PowerPoint</Application>
  <PresentationFormat>On-screen Show (4:3)</PresentationFormat>
  <Paragraphs>143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Harding</dc:creator>
  <cp:lastModifiedBy>BROWN, Shona</cp:lastModifiedBy>
  <cp:revision>62</cp:revision>
  <cp:lastPrinted>2016-06-23T20:29:03Z</cp:lastPrinted>
  <dcterms:created xsi:type="dcterms:W3CDTF">2016-06-20T10:26:02Z</dcterms:created>
  <dcterms:modified xsi:type="dcterms:W3CDTF">2016-06-28T23:49:01Z</dcterms:modified>
</cp:coreProperties>
</file>